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61" r:id="rId4"/>
    <p:sldId id="262" r:id="rId5"/>
    <p:sldId id="259" r:id="rId6"/>
    <p:sldId id="268" r:id="rId7"/>
    <p:sldId id="278" r:id="rId8"/>
    <p:sldId id="279" r:id="rId9"/>
    <p:sldId id="280" r:id="rId10"/>
    <p:sldId id="281" r:id="rId11"/>
    <p:sldId id="282" r:id="rId12"/>
    <p:sldId id="283" r:id="rId13"/>
    <p:sldId id="284" r:id="rId14"/>
    <p:sldId id="285" r:id="rId15"/>
    <p:sldId id="271" r:id="rId16"/>
    <p:sldId id="260" r:id="rId17"/>
    <p:sldId id="275" r:id="rId18"/>
    <p:sldId id="263" r:id="rId19"/>
    <p:sldId id="265" r:id="rId20"/>
    <p:sldId id="266" r:id="rId21"/>
    <p:sldId id="267" r:id="rId22"/>
    <p:sldId id="264" r:id="rId23"/>
    <p:sldId id="272" r:id="rId24"/>
    <p:sldId id="273" r:id="rId25"/>
    <p:sldId id="27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my Jørgensen, ALSO" initials="TJA" lastIdx="1" clrIdx="0">
    <p:extLst>
      <p:ext uri="{19B8F6BF-5375-455C-9EA6-DF929625EA0E}">
        <p15:presenceInfo xmlns:p15="http://schemas.microsoft.com/office/powerpoint/2012/main" userId="S-1-5-21-3694420213-1534897743-2813010357-921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B438"/>
    <a:srgbClr val="2CF4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81" autoAdjust="0"/>
    <p:restoredTop sz="67375" autoAdjust="0"/>
  </p:normalViewPr>
  <p:slideViewPr>
    <p:cSldViewPr snapToGrid="0">
      <p:cViewPr varScale="1">
        <p:scale>
          <a:sx n="85" d="100"/>
          <a:sy n="85" d="100"/>
        </p:scale>
        <p:origin x="2142" y="78"/>
      </p:cViewPr>
      <p:guideLst>
        <p:guide orient="horz" pos="2160"/>
        <p:guide pos="3863"/>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y Jørgensen, ALSO" userId="dd98b4cd-b8d2-4380-83a9-39e6503a92b1" providerId="ADAL" clId="{D6C42BBA-668E-4B07-8A63-90A0C8111524}"/>
    <pc:docChg chg="modSld">
      <pc:chgData name="Tommy Jørgensen, ALSO" userId="dd98b4cd-b8d2-4380-83a9-39e6503a92b1" providerId="ADAL" clId="{D6C42BBA-668E-4B07-8A63-90A0C8111524}" dt="2018-08-16T08:49:49.885" v="0" actId="20577"/>
      <pc:docMkLst>
        <pc:docMk/>
      </pc:docMkLst>
      <pc:sldChg chg="modNotesTx">
        <pc:chgData name="Tommy Jørgensen, ALSO" userId="dd98b4cd-b8d2-4380-83a9-39e6503a92b1" providerId="ADAL" clId="{D6C42BBA-668E-4B07-8A63-90A0C8111524}" dt="2018-08-16T08:49:49.885" v="0" actId="20577"/>
        <pc:sldMkLst>
          <pc:docMk/>
          <pc:sldMk cId="2679605911"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D1A350-6F13-47A4-9D12-010ECCD69547}" type="datetimeFigureOut">
              <a:rPr lang="LID4096" smtClean="0"/>
              <a:t>08/16/2018</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AC5811-9AF5-4362-A8E5-85A5A00F3483}" type="slidenum">
              <a:rPr lang="LID4096" smtClean="0"/>
              <a:t>‹#›</a:t>
            </a:fld>
            <a:endParaRPr lang="LID4096"/>
          </a:p>
        </p:txBody>
      </p:sp>
    </p:spTree>
    <p:extLst>
      <p:ext uri="{BB962C8B-B14F-4D97-AF65-F5344CB8AC3E}">
        <p14:creationId xmlns:p14="http://schemas.microsoft.com/office/powerpoint/2010/main" val="3585508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Front page:</a:t>
            </a:r>
          </a:p>
          <a:p>
            <a:endParaRPr lang="en-US" dirty="0"/>
          </a:p>
          <a:p>
            <a:r>
              <a:rPr lang="en-US" dirty="0"/>
              <a:t>Text 3 - Where is the value of smaller companies with a telecommunications / communications system?</a:t>
            </a:r>
          </a:p>
          <a:p>
            <a:r>
              <a:rPr lang="en-US" dirty="0"/>
              <a:t>Text 4 - Is a telecommunications / communications system important?</a:t>
            </a:r>
          </a:p>
          <a:p>
            <a:r>
              <a:rPr lang="en-US" dirty="0"/>
              <a:t>Text 5 - What is a telecommunications / communication system?</a:t>
            </a:r>
          </a:p>
          <a:p>
            <a:r>
              <a:rPr lang="en-US" dirty="0"/>
              <a:t>(Read, understand and communicate these messages continuously through the presentation).</a:t>
            </a:r>
          </a:p>
          <a:p>
            <a:endParaRPr lang="en-US" dirty="0"/>
          </a:p>
          <a:p>
            <a:r>
              <a:rPr lang="en-US" dirty="0"/>
              <a:t>You must change "Company X" to your own company name.</a:t>
            </a:r>
          </a:p>
          <a:p>
            <a:endParaRPr lang="en-US" dirty="0"/>
          </a:p>
          <a:p>
            <a:r>
              <a:rPr lang="en-US" dirty="0"/>
              <a:t>There is no background to the following slides, it can even be included with your company logo.</a:t>
            </a:r>
          </a:p>
          <a:p>
            <a:endParaRPr lang="en-US" dirty="0"/>
          </a:p>
          <a:p>
            <a:r>
              <a:rPr lang="en-US" dirty="0"/>
              <a:t>If you want other graphic files fell free to use your own</a:t>
            </a:r>
          </a:p>
          <a:p>
            <a:endParaRPr lang="en-US" dirty="0"/>
          </a:p>
          <a:p>
            <a:r>
              <a:rPr lang="en-US" dirty="0"/>
              <a:t>On page 22 to 23 there is some product options</a:t>
            </a:r>
          </a:p>
          <a:p>
            <a:r>
              <a:rPr lang="en-US" dirty="0"/>
              <a:t>Options on page 22 can only be order with Orla or Tommy</a:t>
            </a:r>
            <a:endParaRPr lang="da-DK" dirty="0"/>
          </a:p>
          <a:p>
            <a:endParaRPr lang="LID4096" dirty="0"/>
          </a:p>
        </p:txBody>
      </p:sp>
      <p:sp>
        <p:nvSpPr>
          <p:cNvPr id="4" name="Slide Number Placeholder 3"/>
          <p:cNvSpPr>
            <a:spLocks noGrp="1"/>
          </p:cNvSpPr>
          <p:nvPr>
            <p:ph type="sldNum" sz="quarter" idx="10"/>
          </p:nvPr>
        </p:nvSpPr>
        <p:spPr/>
        <p:txBody>
          <a:bodyPr/>
          <a:lstStyle/>
          <a:p>
            <a:fld id="{05AC5811-9AF5-4362-A8E5-85A5A00F3483}" type="slidenum">
              <a:rPr lang="LID4096" smtClean="0"/>
              <a:t>1</a:t>
            </a:fld>
            <a:endParaRPr lang="LID4096"/>
          </a:p>
        </p:txBody>
      </p:sp>
    </p:spTree>
    <p:extLst>
      <p:ext uri="{BB962C8B-B14F-4D97-AF65-F5344CB8AC3E}">
        <p14:creationId xmlns:p14="http://schemas.microsoft.com/office/powerpoint/2010/main" val="2699267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for next picture with explanation.</a:t>
            </a:r>
            <a:endParaRPr lang="LID4096" dirty="0"/>
          </a:p>
        </p:txBody>
      </p:sp>
      <p:sp>
        <p:nvSpPr>
          <p:cNvPr id="4" name="Slide Number Placeholder 3"/>
          <p:cNvSpPr>
            <a:spLocks noGrp="1"/>
          </p:cNvSpPr>
          <p:nvPr>
            <p:ph type="sldNum" sz="quarter" idx="10"/>
          </p:nvPr>
        </p:nvSpPr>
        <p:spPr/>
        <p:txBody>
          <a:bodyPr/>
          <a:lstStyle/>
          <a:p>
            <a:fld id="{05AC5811-9AF5-4362-A8E5-85A5A00F3483}" type="slidenum">
              <a:rPr lang="LID4096" smtClean="0"/>
              <a:t>10</a:t>
            </a:fld>
            <a:endParaRPr lang="LID4096"/>
          </a:p>
        </p:txBody>
      </p:sp>
    </p:spTree>
    <p:extLst>
      <p:ext uri="{BB962C8B-B14F-4D97-AF65-F5344CB8AC3E}">
        <p14:creationId xmlns:p14="http://schemas.microsoft.com/office/powerpoint/2010/main" val="2503286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for next picture with explanation.</a:t>
            </a:r>
            <a:endParaRPr lang="LID4096" dirty="0"/>
          </a:p>
        </p:txBody>
      </p:sp>
      <p:sp>
        <p:nvSpPr>
          <p:cNvPr id="4" name="Slide Number Placeholder 3"/>
          <p:cNvSpPr>
            <a:spLocks noGrp="1"/>
          </p:cNvSpPr>
          <p:nvPr>
            <p:ph type="sldNum" sz="quarter" idx="10"/>
          </p:nvPr>
        </p:nvSpPr>
        <p:spPr/>
        <p:txBody>
          <a:bodyPr/>
          <a:lstStyle/>
          <a:p>
            <a:fld id="{05AC5811-9AF5-4362-A8E5-85A5A00F3483}" type="slidenum">
              <a:rPr lang="LID4096" smtClean="0"/>
              <a:t>11</a:t>
            </a:fld>
            <a:endParaRPr lang="LID4096"/>
          </a:p>
        </p:txBody>
      </p:sp>
    </p:spTree>
    <p:extLst>
      <p:ext uri="{BB962C8B-B14F-4D97-AF65-F5344CB8AC3E}">
        <p14:creationId xmlns:p14="http://schemas.microsoft.com/office/powerpoint/2010/main" val="2247111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for next picture with explanation.</a:t>
            </a:r>
            <a:endParaRPr lang="LID4096" dirty="0"/>
          </a:p>
        </p:txBody>
      </p:sp>
      <p:sp>
        <p:nvSpPr>
          <p:cNvPr id="4" name="Slide Number Placeholder 3"/>
          <p:cNvSpPr>
            <a:spLocks noGrp="1"/>
          </p:cNvSpPr>
          <p:nvPr>
            <p:ph type="sldNum" sz="quarter" idx="10"/>
          </p:nvPr>
        </p:nvSpPr>
        <p:spPr/>
        <p:txBody>
          <a:bodyPr/>
          <a:lstStyle/>
          <a:p>
            <a:fld id="{05AC5811-9AF5-4362-A8E5-85A5A00F3483}" type="slidenum">
              <a:rPr lang="LID4096" smtClean="0"/>
              <a:t>12</a:t>
            </a:fld>
            <a:endParaRPr lang="LID4096"/>
          </a:p>
        </p:txBody>
      </p:sp>
    </p:spTree>
    <p:extLst>
      <p:ext uri="{BB962C8B-B14F-4D97-AF65-F5344CB8AC3E}">
        <p14:creationId xmlns:p14="http://schemas.microsoft.com/office/powerpoint/2010/main" val="3193033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for next picture with explanation.</a:t>
            </a:r>
            <a:endParaRPr lang="LID4096" dirty="0"/>
          </a:p>
        </p:txBody>
      </p:sp>
      <p:sp>
        <p:nvSpPr>
          <p:cNvPr id="4" name="Slide Number Placeholder 3"/>
          <p:cNvSpPr>
            <a:spLocks noGrp="1"/>
          </p:cNvSpPr>
          <p:nvPr>
            <p:ph type="sldNum" sz="quarter" idx="10"/>
          </p:nvPr>
        </p:nvSpPr>
        <p:spPr/>
        <p:txBody>
          <a:bodyPr/>
          <a:lstStyle/>
          <a:p>
            <a:fld id="{05AC5811-9AF5-4362-A8E5-85A5A00F3483}" type="slidenum">
              <a:rPr lang="LID4096" smtClean="0"/>
              <a:t>13</a:t>
            </a:fld>
            <a:endParaRPr lang="LID4096"/>
          </a:p>
        </p:txBody>
      </p:sp>
    </p:spTree>
    <p:extLst>
      <p:ext uri="{BB962C8B-B14F-4D97-AF65-F5344CB8AC3E}">
        <p14:creationId xmlns:p14="http://schemas.microsoft.com/office/powerpoint/2010/main" val="2652164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for next picture with explanation.</a:t>
            </a:r>
            <a:endParaRPr lang="LID4096" dirty="0"/>
          </a:p>
        </p:txBody>
      </p:sp>
      <p:sp>
        <p:nvSpPr>
          <p:cNvPr id="4" name="Slide Number Placeholder 3"/>
          <p:cNvSpPr>
            <a:spLocks noGrp="1"/>
          </p:cNvSpPr>
          <p:nvPr>
            <p:ph type="sldNum" sz="quarter" idx="10"/>
          </p:nvPr>
        </p:nvSpPr>
        <p:spPr/>
        <p:txBody>
          <a:bodyPr/>
          <a:lstStyle/>
          <a:p>
            <a:fld id="{05AC5811-9AF5-4362-A8E5-85A5A00F3483}" type="slidenum">
              <a:rPr lang="LID4096" smtClean="0"/>
              <a:t>14</a:t>
            </a:fld>
            <a:endParaRPr lang="LID4096"/>
          </a:p>
        </p:txBody>
      </p:sp>
    </p:spTree>
    <p:extLst>
      <p:ext uri="{BB962C8B-B14F-4D97-AF65-F5344CB8AC3E}">
        <p14:creationId xmlns:p14="http://schemas.microsoft.com/office/powerpoint/2010/main" val="2062270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presentation of myPortal to go, tell about the features make clear the are almost the same as myPortal smart</a:t>
            </a:r>
            <a:endParaRPr lang="LID4096" dirty="0"/>
          </a:p>
        </p:txBody>
      </p:sp>
      <p:sp>
        <p:nvSpPr>
          <p:cNvPr id="4" name="Slide Number Placeholder 3"/>
          <p:cNvSpPr>
            <a:spLocks noGrp="1"/>
          </p:cNvSpPr>
          <p:nvPr>
            <p:ph type="sldNum" sz="quarter" idx="10"/>
          </p:nvPr>
        </p:nvSpPr>
        <p:spPr/>
        <p:txBody>
          <a:bodyPr/>
          <a:lstStyle/>
          <a:p>
            <a:fld id="{05AC5811-9AF5-4362-A8E5-85A5A00F3483}" type="slidenum">
              <a:rPr lang="LID4096" smtClean="0"/>
              <a:t>15</a:t>
            </a:fld>
            <a:endParaRPr lang="LID4096"/>
          </a:p>
        </p:txBody>
      </p:sp>
    </p:spTree>
    <p:extLst>
      <p:ext uri="{BB962C8B-B14F-4D97-AF65-F5344CB8AC3E}">
        <p14:creationId xmlns:p14="http://schemas.microsoft.com/office/powerpoint/2010/main" val="3198904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brief explanation of ONS</a:t>
            </a:r>
            <a:br>
              <a:rPr lang="en-US" dirty="0"/>
            </a:br>
            <a:br>
              <a:rPr lang="en-US" dirty="0"/>
            </a:br>
            <a:r>
              <a:rPr lang="en-US" dirty="0"/>
              <a:t>Requires custom setup in Firewall / Router</a:t>
            </a:r>
            <a:endParaRPr lang="LID4096" dirty="0"/>
          </a:p>
        </p:txBody>
      </p:sp>
      <p:sp>
        <p:nvSpPr>
          <p:cNvPr id="4" name="Slide Number Placeholder 3"/>
          <p:cNvSpPr>
            <a:spLocks noGrp="1"/>
          </p:cNvSpPr>
          <p:nvPr>
            <p:ph type="sldNum" sz="quarter" idx="10"/>
          </p:nvPr>
        </p:nvSpPr>
        <p:spPr/>
        <p:txBody>
          <a:bodyPr/>
          <a:lstStyle/>
          <a:p>
            <a:fld id="{05AC5811-9AF5-4362-A8E5-85A5A00F3483}" type="slidenum">
              <a:rPr lang="LID4096" smtClean="0"/>
              <a:t>16</a:t>
            </a:fld>
            <a:endParaRPr lang="LID4096"/>
          </a:p>
        </p:txBody>
      </p:sp>
    </p:spTree>
    <p:extLst>
      <p:ext uri="{BB962C8B-B14F-4D97-AF65-F5344CB8AC3E}">
        <p14:creationId xmlns:p14="http://schemas.microsoft.com/office/powerpoint/2010/main" val="274520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presentation Automatic and Manual </a:t>
            </a:r>
            <a:r>
              <a:rPr lang="en-US" dirty="0" err="1"/>
              <a:t>autoAttendant</a:t>
            </a:r>
            <a:endParaRPr lang="LID4096" dirty="0"/>
          </a:p>
        </p:txBody>
      </p:sp>
      <p:sp>
        <p:nvSpPr>
          <p:cNvPr id="4" name="Slide Number Placeholder 3"/>
          <p:cNvSpPr>
            <a:spLocks noGrp="1"/>
          </p:cNvSpPr>
          <p:nvPr>
            <p:ph type="sldNum" sz="quarter" idx="10"/>
          </p:nvPr>
        </p:nvSpPr>
        <p:spPr/>
        <p:txBody>
          <a:bodyPr/>
          <a:lstStyle/>
          <a:p>
            <a:fld id="{05AC5811-9AF5-4362-A8E5-85A5A00F3483}" type="slidenum">
              <a:rPr lang="LID4096" smtClean="0"/>
              <a:t>17</a:t>
            </a:fld>
            <a:endParaRPr lang="LID4096"/>
          </a:p>
        </p:txBody>
      </p:sp>
    </p:spTree>
    <p:extLst>
      <p:ext uri="{BB962C8B-B14F-4D97-AF65-F5344CB8AC3E}">
        <p14:creationId xmlns:p14="http://schemas.microsoft.com/office/powerpoint/2010/main" val="3882960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brief explanation of device @ home, remember to tell you to make rules in the firewall</a:t>
            </a:r>
            <a:endParaRPr lang="LID4096" dirty="0"/>
          </a:p>
        </p:txBody>
      </p:sp>
      <p:sp>
        <p:nvSpPr>
          <p:cNvPr id="4" name="Slide Number Placeholder 3"/>
          <p:cNvSpPr>
            <a:spLocks noGrp="1"/>
          </p:cNvSpPr>
          <p:nvPr>
            <p:ph type="sldNum" sz="quarter" idx="10"/>
          </p:nvPr>
        </p:nvSpPr>
        <p:spPr/>
        <p:txBody>
          <a:bodyPr/>
          <a:lstStyle/>
          <a:p>
            <a:fld id="{05AC5811-9AF5-4362-A8E5-85A5A00F3483}" type="slidenum">
              <a:rPr lang="LID4096" smtClean="0"/>
              <a:t>18</a:t>
            </a:fld>
            <a:endParaRPr lang="LID4096"/>
          </a:p>
        </p:txBody>
      </p:sp>
    </p:spTree>
    <p:extLst>
      <p:ext uri="{BB962C8B-B14F-4D97-AF65-F5344CB8AC3E}">
        <p14:creationId xmlns:p14="http://schemas.microsoft.com/office/powerpoint/2010/main" val="1532944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insert a Presentation of the SIP providers you as a partner prefer.</a:t>
            </a:r>
          </a:p>
          <a:p>
            <a:r>
              <a:rPr lang="en-US" dirty="0"/>
              <a:t>Remember, however, they must be approved for Unify support.</a:t>
            </a:r>
          </a:p>
          <a:p>
            <a:endParaRPr lang="da-DK" dirty="0"/>
          </a:p>
          <a:p>
            <a:r>
              <a:rPr lang="da-DK" dirty="0"/>
              <a:t>L</a:t>
            </a:r>
            <a:r>
              <a:rPr lang="en-US" dirty="0"/>
              <a:t>ink for Sweden: http://wiki.unify.com/wiki/Collaboration_with_VoIP_Providers#Sweden</a:t>
            </a:r>
          </a:p>
          <a:p>
            <a:r>
              <a:rPr lang="da-DK" dirty="0"/>
              <a:t>L</a:t>
            </a:r>
            <a:r>
              <a:rPr lang="en-US" dirty="0"/>
              <a:t>ink for Finland: http://wiki.unify.com/wiki/Collaboration_with_VoIP_Providers#Finland</a:t>
            </a:r>
          </a:p>
          <a:p>
            <a:r>
              <a:rPr lang="da-DK" dirty="0"/>
              <a:t>L</a:t>
            </a:r>
            <a:r>
              <a:rPr lang="en-US" dirty="0"/>
              <a:t>ink for Norway</a:t>
            </a:r>
            <a:r>
              <a:rPr lang="en-US"/>
              <a:t>: None</a:t>
            </a:r>
            <a:endParaRPr lang="en-US" dirty="0"/>
          </a:p>
          <a:p>
            <a:endParaRPr lang="en-US" dirty="0"/>
          </a:p>
        </p:txBody>
      </p:sp>
      <p:sp>
        <p:nvSpPr>
          <p:cNvPr id="4" name="Slide Number Placeholder 3"/>
          <p:cNvSpPr>
            <a:spLocks noGrp="1"/>
          </p:cNvSpPr>
          <p:nvPr>
            <p:ph type="sldNum" sz="quarter" idx="10"/>
          </p:nvPr>
        </p:nvSpPr>
        <p:spPr/>
        <p:txBody>
          <a:bodyPr/>
          <a:lstStyle/>
          <a:p>
            <a:fld id="{05AC5811-9AF5-4362-A8E5-85A5A00F3483}" type="slidenum">
              <a:rPr lang="LID4096" smtClean="0"/>
              <a:t>19</a:t>
            </a:fld>
            <a:endParaRPr lang="LID4096"/>
          </a:p>
        </p:txBody>
      </p:sp>
    </p:spTree>
    <p:extLst>
      <p:ext uri="{BB962C8B-B14F-4D97-AF65-F5344CB8AC3E}">
        <p14:creationId xmlns:p14="http://schemas.microsoft.com/office/powerpoint/2010/main" val="3652190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page changes when clicking with the mouse, noting that PC, smartphone and server are not included.</a:t>
            </a:r>
          </a:p>
          <a:p>
            <a:endParaRPr lang="en-US" dirty="0"/>
          </a:p>
          <a:p>
            <a:r>
              <a:rPr lang="en-US" dirty="0"/>
              <a:t>Text 1 - What benefits does a company have with a telecommunications / communications system?</a:t>
            </a:r>
            <a:endParaRPr lang="da-DK" dirty="0"/>
          </a:p>
        </p:txBody>
      </p:sp>
      <p:sp>
        <p:nvSpPr>
          <p:cNvPr id="4" name="Slide Number Placeholder 3"/>
          <p:cNvSpPr>
            <a:spLocks noGrp="1"/>
          </p:cNvSpPr>
          <p:nvPr>
            <p:ph type="sldNum" sz="quarter" idx="10"/>
          </p:nvPr>
        </p:nvSpPr>
        <p:spPr/>
        <p:txBody>
          <a:bodyPr/>
          <a:lstStyle/>
          <a:p>
            <a:fld id="{05AC5811-9AF5-4362-A8E5-85A5A00F3483}" type="slidenum">
              <a:rPr lang="LID4096" smtClean="0"/>
              <a:t>2</a:t>
            </a:fld>
            <a:endParaRPr lang="LID4096"/>
          </a:p>
        </p:txBody>
      </p:sp>
    </p:spTree>
    <p:extLst>
      <p:ext uri="{BB962C8B-B14F-4D97-AF65-F5344CB8AC3E}">
        <p14:creationId xmlns:p14="http://schemas.microsoft.com/office/powerpoint/2010/main" val="3099215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explain the difference between hosted and on </a:t>
            </a:r>
            <a:r>
              <a:rPr lang="en-US" dirty="0" err="1"/>
              <a:t>premsis</a:t>
            </a:r>
            <a:r>
              <a:rPr lang="en-US" dirty="0"/>
              <a:t>. You can also delete this if you do not want to offer one or the other.</a:t>
            </a:r>
          </a:p>
          <a:p>
            <a:endParaRPr lang="en-US" dirty="0"/>
          </a:p>
          <a:p>
            <a:r>
              <a:rPr lang="en-US" dirty="0"/>
              <a:t>Whether the customer wants hosted or on-</a:t>
            </a:r>
            <a:r>
              <a:rPr lang="en-US" dirty="0" err="1"/>
              <a:t>premesis</a:t>
            </a:r>
            <a:r>
              <a:rPr lang="en-US" dirty="0"/>
              <a:t> there will always be a purchase.</a:t>
            </a:r>
          </a:p>
          <a:p>
            <a:endParaRPr lang="en-US" dirty="0"/>
          </a:p>
          <a:p>
            <a:r>
              <a:rPr lang="en-US" dirty="0"/>
              <a:t>If you as a partner want to offer it as a Pay Per User and hosted the solution to yourself, this is of course also possible.</a:t>
            </a:r>
          </a:p>
          <a:p>
            <a:endParaRPr lang="en-US" dirty="0"/>
          </a:p>
          <a:p>
            <a:r>
              <a:rPr lang="en-US" dirty="0"/>
              <a:t>Text 2 - Purchase or rent of telecommunications / communication facilities (Investment or Operating budget)</a:t>
            </a:r>
            <a:endParaRPr lang="LID4096" dirty="0"/>
          </a:p>
        </p:txBody>
      </p:sp>
      <p:sp>
        <p:nvSpPr>
          <p:cNvPr id="4" name="Slide Number Placeholder 3"/>
          <p:cNvSpPr>
            <a:spLocks noGrp="1"/>
          </p:cNvSpPr>
          <p:nvPr>
            <p:ph type="sldNum" sz="quarter" idx="10"/>
          </p:nvPr>
        </p:nvSpPr>
        <p:spPr/>
        <p:txBody>
          <a:bodyPr/>
          <a:lstStyle/>
          <a:p>
            <a:fld id="{05AC5811-9AF5-4362-A8E5-85A5A00F3483}" type="slidenum">
              <a:rPr lang="LID4096" smtClean="0"/>
              <a:t>20</a:t>
            </a:fld>
            <a:endParaRPr lang="LID4096"/>
          </a:p>
        </p:txBody>
      </p:sp>
    </p:spTree>
    <p:extLst>
      <p:ext uri="{BB962C8B-B14F-4D97-AF65-F5344CB8AC3E}">
        <p14:creationId xmlns:p14="http://schemas.microsoft.com/office/powerpoint/2010/main" val="1703499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Input if you want to explain more about OSBiz, such as extended features UC Suite, Call Center and more</a:t>
            </a:r>
            <a:endParaRPr lang="LID4096" dirty="0"/>
          </a:p>
        </p:txBody>
      </p:sp>
      <p:sp>
        <p:nvSpPr>
          <p:cNvPr id="4" name="Slide Number Placeholder 3"/>
          <p:cNvSpPr>
            <a:spLocks noGrp="1"/>
          </p:cNvSpPr>
          <p:nvPr>
            <p:ph type="sldNum" sz="quarter" idx="10"/>
          </p:nvPr>
        </p:nvSpPr>
        <p:spPr/>
        <p:txBody>
          <a:bodyPr/>
          <a:lstStyle/>
          <a:p>
            <a:fld id="{05AC5811-9AF5-4362-A8E5-85A5A00F3483}" type="slidenum">
              <a:rPr lang="LID4096" smtClean="0"/>
              <a:t>21</a:t>
            </a:fld>
            <a:endParaRPr lang="LID4096"/>
          </a:p>
        </p:txBody>
      </p:sp>
    </p:spTree>
    <p:extLst>
      <p:ext uri="{BB962C8B-B14F-4D97-AF65-F5344CB8AC3E}">
        <p14:creationId xmlns:p14="http://schemas.microsoft.com/office/powerpoint/2010/main" val="2489328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en-US" dirty="0"/>
              <a:t>What is included in the offer when you have bothered the license, please send it to ALSO as we ensure that the license has not been split up.</a:t>
            </a:r>
          </a:p>
          <a:p>
            <a:pPr>
              <a:lnSpc>
                <a:spcPct val="107000"/>
              </a:lnSpc>
              <a:spcAft>
                <a:spcPts val="0"/>
              </a:spcAft>
            </a:pPr>
            <a:endParaRPr lang="en-US" dirty="0"/>
          </a:p>
          <a:p>
            <a:pPr>
              <a:lnSpc>
                <a:spcPct val="107000"/>
              </a:lnSpc>
              <a:spcAft>
                <a:spcPts val="0"/>
              </a:spcAft>
            </a:pPr>
            <a:r>
              <a:rPr lang="en-US" dirty="0"/>
              <a:t>The requirements made for you as a partner:</a:t>
            </a:r>
          </a:p>
          <a:p>
            <a:pPr>
              <a:lnSpc>
                <a:spcPct val="107000"/>
              </a:lnSpc>
              <a:spcAft>
                <a:spcPts val="0"/>
              </a:spcAft>
            </a:pPr>
            <a:endParaRPr lang="en-US" dirty="0"/>
          </a:p>
          <a:p>
            <a:pPr>
              <a:lnSpc>
                <a:spcPct val="107000"/>
              </a:lnSpc>
              <a:spcAft>
                <a:spcPts val="0"/>
              </a:spcAft>
            </a:pPr>
            <a:r>
              <a:rPr lang="en-US" dirty="0"/>
              <a:t>Required: Sales Training Course / Certification</a:t>
            </a:r>
          </a:p>
          <a:p>
            <a:pPr>
              <a:lnSpc>
                <a:spcPct val="107000"/>
              </a:lnSpc>
              <a:spcAft>
                <a:spcPts val="0"/>
              </a:spcAft>
            </a:pPr>
            <a:r>
              <a:rPr lang="en-US" dirty="0"/>
              <a:t>Basic installation course 1 or 2 days at ALSO in Denmark</a:t>
            </a:r>
          </a:p>
          <a:p>
            <a:pPr>
              <a:lnSpc>
                <a:spcPct val="107000"/>
              </a:lnSpc>
              <a:spcAft>
                <a:spcPts val="0"/>
              </a:spcAft>
            </a:pPr>
            <a:r>
              <a:rPr lang="en-US" dirty="0"/>
              <a:t>OVA Installation in the VMWare environment ½ day</a:t>
            </a:r>
            <a:endParaRPr lang="da-DK" noProof="0" dirty="0"/>
          </a:p>
        </p:txBody>
      </p:sp>
      <p:sp>
        <p:nvSpPr>
          <p:cNvPr id="4" name="Slide Number Placeholder 3"/>
          <p:cNvSpPr>
            <a:spLocks noGrp="1"/>
          </p:cNvSpPr>
          <p:nvPr>
            <p:ph type="sldNum" sz="quarter" idx="10"/>
          </p:nvPr>
        </p:nvSpPr>
        <p:spPr/>
        <p:txBody>
          <a:bodyPr/>
          <a:lstStyle/>
          <a:p>
            <a:fld id="{05AC5811-9AF5-4362-A8E5-85A5A00F3483}" type="slidenum">
              <a:rPr lang="LID4096" smtClean="0"/>
              <a:t>22</a:t>
            </a:fld>
            <a:endParaRPr lang="LID4096"/>
          </a:p>
        </p:txBody>
      </p:sp>
    </p:spTree>
    <p:extLst>
      <p:ext uri="{BB962C8B-B14F-4D97-AF65-F5344CB8AC3E}">
        <p14:creationId xmlns:p14="http://schemas.microsoft.com/office/powerpoint/2010/main" val="2631531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options are for the purchase of phones, licenses, and more</a:t>
            </a:r>
            <a:endParaRPr lang="LID4096" dirty="0"/>
          </a:p>
        </p:txBody>
      </p:sp>
      <p:sp>
        <p:nvSpPr>
          <p:cNvPr id="4" name="Slide Number Placeholder 3"/>
          <p:cNvSpPr>
            <a:spLocks noGrp="1"/>
          </p:cNvSpPr>
          <p:nvPr>
            <p:ph type="sldNum" sz="quarter" idx="10"/>
          </p:nvPr>
        </p:nvSpPr>
        <p:spPr/>
        <p:txBody>
          <a:bodyPr/>
          <a:lstStyle/>
          <a:p>
            <a:fld id="{05AC5811-9AF5-4362-A8E5-85A5A00F3483}" type="slidenum">
              <a:rPr lang="LID4096" smtClean="0"/>
              <a:t>23</a:t>
            </a:fld>
            <a:endParaRPr lang="LID4096"/>
          </a:p>
        </p:txBody>
      </p:sp>
    </p:spTree>
    <p:extLst>
      <p:ext uri="{BB962C8B-B14F-4D97-AF65-F5344CB8AC3E}">
        <p14:creationId xmlns:p14="http://schemas.microsoft.com/office/powerpoint/2010/main" val="3814006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10"/>
          </p:nvPr>
        </p:nvSpPr>
        <p:spPr/>
        <p:txBody>
          <a:bodyPr/>
          <a:lstStyle/>
          <a:p>
            <a:fld id="{05AC5811-9AF5-4362-A8E5-85A5A00F3483}" type="slidenum">
              <a:rPr lang="LID4096" smtClean="0"/>
              <a:t>24</a:t>
            </a:fld>
            <a:endParaRPr lang="LID4096"/>
          </a:p>
        </p:txBody>
      </p:sp>
    </p:spTree>
    <p:extLst>
      <p:ext uri="{BB962C8B-B14F-4D97-AF65-F5344CB8AC3E}">
        <p14:creationId xmlns:p14="http://schemas.microsoft.com/office/powerpoint/2010/main" val="2803733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will present your own company, who you are and how to get in touch with you</a:t>
            </a:r>
            <a:endParaRPr lang="LID4096" dirty="0"/>
          </a:p>
        </p:txBody>
      </p:sp>
      <p:sp>
        <p:nvSpPr>
          <p:cNvPr id="4" name="Slide Number Placeholder 3"/>
          <p:cNvSpPr>
            <a:spLocks noGrp="1"/>
          </p:cNvSpPr>
          <p:nvPr>
            <p:ph type="sldNum" sz="quarter" idx="10"/>
          </p:nvPr>
        </p:nvSpPr>
        <p:spPr/>
        <p:txBody>
          <a:bodyPr/>
          <a:lstStyle/>
          <a:p>
            <a:fld id="{05AC5811-9AF5-4362-A8E5-85A5A00F3483}" type="slidenum">
              <a:rPr lang="LID4096" smtClean="0"/>
              <a:t>25</a:t>
            </a:fld>
            <a:endParaRPr lang="LID4096"/>
          </a:p>
        </p:txBody>
      </p:sp>
    </p:spTree>
    <p:extLst>
      <p:ext uri="{BB962C8B-B14F-4D97-AF65-F5344CB8AC3E}">
        <p14:creationId xmlns:p14="http://schemas.microsoft.com/office/powerpoint/2010/main" val="353386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OSBiz S logo will open a browser and take you to wiki page for OpenScape Business S.</a:t>
            </a:r>
          </a:p>
          <a:p>
            <a:endParaRPr lang="en-US" dirty="0"/>
          </a:p>
          <a:p>
            <a:r>
              <a:rPr lang="en-US" dirty="0"/>
              <a:t>You should focus in particular on 3 years of software, support and upgrade of OSBiz S and that 1 year upgrade license for SLES is included (this must be renewed once a year)</a:t>
            </a:r>
            <a:endParaRPr lang="LID4096" dirty="0"/>
          </a:p>
        </p:txBody>
      </p:sp>
      <p:sp>
        <p:nvSpPr>
          <p:cNvPr id="4" name="Slide Number Placeholder 3"/>
          <p:cNvSpPr>
            <a:spLocks noGrp="1"/>
          </p:cNvSpPr>
          <p:nvPr>
            <p:ph type="sldNum" sz="quarter" idx="10"/>
          </p:nvPr>
        </p:nvSpPr>
        <p:spPr/>
        <p:txBody>
          <a:bodyPr/>
          <a:lstStyle/>
          <a:p>
            <a:fld id="{05AC5811-9AF5-4362-A8E5-85A5A00F3483}" type="slidenum">
              <a:rPr lang="LID4096" smtClean="0"/>
              <a:t>3</a:t>
            </a:fld>
            <a:endParaRPr lang="LID4096"/>
          </a:p>
        </p:txBody>
      </p:sp>
    </p:spTree>
    <p:extLst>
      <p:ext uri="{BB962C8B-B14F-4D97-AF65-F5344CB8AC3E}">
        <p14:creationId xmlns:p14="http://schemas.microsoft.com/office/powerpoint/2010/main" val="2742277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individual phones and you will get to </a:t>
            </a:r>
            <a:r>
              <a:rPr lang="en-US" dirty="0" err="1"/>
              <a:t>Unique's</a:t>
            </a:r>
            <a:r>
              <a:rPr lang="en-US" dirty="0"/>
              <a:t> page for each model, making it easier to explain the differences and features.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on the individual phones will open a browser and take you to wiki page for OpenScape Business S.</a:t>
            </a:r>
          </a:p>
          <a:p>
            <a:endParaRPr lang="en-US" dirty="0"/>
          </a:p>
          <a:p>
            <a:r>
              <a:rPr lang="en-US" dirty="0"/>
              <a:t>Focus on the presence status displayed on the display on the phones, and that they have won more awards and have HD sound.</a:t>
            </a:r>
          </a:p>
          <a:p>
            <a:endParaRPr lang="en-US" dirty="0"/>
          </a:p>
          <a:p>
            <a:r>
              <a:rPr lang="en-US" dirty="0"/>
              <a:t>Programmable buttons and more.</a:t>
            </a:r>
            <a:endParaRPr lang="LID4096" dirty="0"/>
          </a:p>
        </p:txBody>
      </p:sp>
      <p:sp>
        <p:nvSpPr>
          <p:cNvPr id="4" name="Slide Number Placeholder 3"/>
          <p:cNvSpPr>
            <a:spLocks noGrp="1"/>
          </p:cNvSpPr>
          <p:nvPr>
            <p:ph type="sldNum" sz="quarter" idx="10"/>
          </p:nvPr>
        </p:nvSpPr>
        <p:spPr/>
        <p:txBody>
          <a:bodyPr/>
          <a:lstStyle/>
          <a:p>
            <a:fld id="{05AC5811-9AF5-4362-A8E5-85A5A00F3483}" type="slidenum">
              <a:rPr lang="LID4096" smtClean="0"/>
              <a:t>4</a:t>
            </a:fld>
            <a:endParaRPr lang="LID4096"/>
          </a:p>
        </p:txBody>
      </p:sp>
    </p:spTree>
    <p:extLst>
      <p:ext uri="{BB962C8B-B14F-4D97-AF65-F5344CB8AC3E}">
        <p14:creationId xmlns:p14="http://schemas.microsoft.com/office/powerpoint/2010/main" val="1343209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myPortal Smart icon and myPortal Smart "launches", the following slide shows an interactive image of myPortal Smart, so wait to explain.</a:t>
            </a:r>
          </a:p>
          <a:p>
            <a:endParaRPr lang="en-US" dirty="0"/>
          </a:p>
          <a:p>
            <a:r>
              <a:rPr lang="en-US" dirty="0"/>
              <a:t>Some of the texts are in English and you can translate it if you want, but we recommend keeping it in English (The original Unify text).</a:t>
            </a:r>
            <a:endParaRPr lang="LID4096" dirty="0"/>
          </a:p>
        </p:txBody>
      </p:sp>
      <p:sp>
        <p:nvSpPr>
          <p:cNvPr id="4" name="Slide Number Placeholder 3"/>
          <p:cNvSpPr>
            <a:spLocks noGrp="1"/>
          </p:cNvSpPr>
          <p:nvPr>
            <p:ph type="sldNum" sz="quarter" idx="10"/>
          </p:nvPr>
        </p:nvSpPr>
        <p:spPr/>
        <p:txBody>
          <a:bodyPr/>
          <a:lstStyle/>
          <a:p>
            <a:fld id="{05AC5811-9AF5-4362-A8E5-85A5A00F3483}" type="slidenum">
              <a:rPr lang="LID4096" smtClean="0"/>
              <a:t>5</a:t>
            </a:fld>
            <a:endParaRPr lang="LID4096"/>
          </a:p>
        </p:txBody>
      </p:sp>
    </p:spTree>
    <p:extLst>
      <p:ext uri="{BB962C8B-B14F-4D97-AF65-F5344CB8AC3E}">
        <p14:creationId xmlns:p14="http://schemas.microsoft.com/office/powerpoint/2010/main" val="2310543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myPortal Smart and you will come to the next picture with explanation.</a:t>
            </a:r>
            <a:endParaRPr lang="LID4096" dirty="0"/>
          </a:p>
        </p:txBody>
      </p:sp>
      <p:sp>
        <p:nvSpPr>
          <p:cNvPr id="4" name="Slide Number Placeholder 3"/>
          <p:cNvSpPr>
            <a:spLocks noGrp="1"/>
          </p:cNvSpPr>
          <p:nvPr>
            <p:ph type="sldNum" sz="quarter" idx="10"/>
          </p:nvPr>
        </p:nvSpPr>
        <p:spPr/>
        <p:txBody>
          <a:bodyPr/>
          <a:lstStyle/>
          <a:p>
            <a:fld id="{05AC5811-9AF5-4362-A8E5-85A5A00F3483}" type="slidenum">
              <a:rPr lang="LID4096" smtClean="0"/>
              <a:t>6</a:t>
            </a:fld>
            <a:endParaRPr lang="LID4096"/>
          </a:p>
        </p:txBody>
      </p:sp>
    </p:spTree>
    <p:extLst>
      <p:ext uri="{BB962C8B-B14F-4D97-AF65-F5344CB8AC3E}">
        <p14:creationId xmlns:p14="http://schemas.microsoft.com/office/powerpoint/2010/main" val="2264926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for next picture with explanation.</a:t>
            </a:r>
            <a:endParaRPr lang="LID4096" dirty="0"/>
          </a:p>
        </p:txBody>
      </p:sp>
      <p:sp>
        <p:nvSpPr>
          <p:cNvPr id="4" name="Slide Number Placeholder 3"/>
          <p:cNvSpPr>
            <a:spLocks noGrp="1"/>
          </p:cNvSpPr>
          <p:nvPr>
            <p:ph type="sldNum" sz="quarter" idx="10"/>
          </p:nvPr>
        </p:nvSpPr>
        <p:spPr/>
        <p:txBody>
          <a:bodyPr/>
          <a:lstStyle/>
          <a:p>
            <a:fld id="{05AC5811-9AF5-4362-A8E5-85A5A00F3483}" type="slidenum">
              <a:rPr lang="LID4096" smtClean="0"/>
              <a:t>7</a:t>
            </a:fld>
            <a:endParaRPr lang="LID4096"/>
          </a:p>
        </p:txBody>
      </p:sp>
    </p:spTree>
    <p:extLst>
      <p:ext uri="{BB962C8B-B14F-4D97-AF65-F5344CB8AC3E}">
        <p14:creationId xmlns:p14="http://schemas.microsoft.com/office/powerpoint/2010/main" val="2154292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for next picture with explanation.</a:t>
            </a:r>
            <a:endParaRPr lang="LID4096" dirty="0"/>
          </a:p>
        </p:txBody>
      </p:sp>
      <p:sp>
        <p:nvSpPr>
          <p:cNvPr id="4" name="Slide Number Placeholder 3"/>
          <p:cNvSpPr>
            <a:spLocks noGrp="1"/>
          </p:cNvSpPr>
          <p:nvPr>
            <p:ph type="sldNum" sz="quarter" idx="10"/>
          </p:nvPr>
        </p:nvSpPr>
        <p:spPr/>
        <p:txBody>
          <a:bodyPr/>
          <a:lstStyle/>
          <a:p>
            <a:fld id="{05AC5811-9AF5-4362-A8E5-85A5A00F3483}" type="slidenum">
              <a:rPr lang="LID4096" smtClean="0"/>
              <a:t>8</a:t>
            </a:fld>
            <a:endParaRPr lang="LID4096"/>
          </a:p>
        </p:txBody>
      </p:sp>
    </p:spTree>
    <p:extLst>
      <p:ext uri="{BB962C8B-B14F-4D97-AF65-F5344CB8AC3E}">
        <p14:creationId xmlns:p14="http://schemas.microsoft.com/office/powerpoint/2010/main" val="252049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for next picture with explanation.</a:t>
            </a:r>
            <a:endParaRPr lang="LID4096" dirty="0"/>
          </a:p>
        </p:txBody>
      </p:sp>
      <p:sp>
        <p:nvSpPr>
          <p:cNvPr id="4" name="Slide Number Placeholder 3"/>
          <p:cNvSpPr>
            <a:spLocks noGrp="1"/>
          </p:cNvSpPr>
          <p:nvPr>
            <p:ph type="sldNum" sz="quarter" idx="10"/>
          </p:nvPr>
        </p:nvSpPr>
        <p:spPr/>
        <p:txBody>
          <a:bodyPr/>
          <a:lstStyle/>
          <a:p>
            <a:fld id="{05AC5811-9AF5-4362-A8E5-85A5A00F3483}" type="slidenum">
              <a:rPr lang="LID4096" smtClean="0"/>
              <a:t>9</a:t>
            </a:fld>
            <a:endParaRPr lang="LID4096"/>
          </a:p>
        </p:txBody>
      </p:sp>
    </p:spTree>
    <p:extLst>
      <p:ext uri="{BB962C8B-B14F-4D97-AF65-F5344CB8AC3E}">
        <p14:creationId xmlns:p14="http://schemas.microsoft.com/office/powerpoint/2010/main" val="948694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B989A-C921-43D4-96B1-BAD84845EA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E8E6EB13-F2C6-4057-AEEC-4443EB591E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4F8F0770-2F51-4B7C-928B-36409BEA2667}"/>
              </a:ext>
            </a:extLst>
          </p:cNvPr>
          <p:cNvSpPr>
            <a:spLocks noGrp="1"/>
          </p:cNvSpPr>
          <p:nvPr>
            <p:ph type="dt" sz="half" idx="10"/>
          </p:nvPr>
        </p:nvSpPr>
        <p:spPr/>
        <p:txBody>
          <a:bodyPr/>
          <a:lstStyle/>
          <a:p>
            <a:fld id="{E179CFE3-D39B-4EE4-ACFB-D722D24906C7}" type="datetime2">
              <a:rPr lang="da-DK" smtClean="0"/>
              <a:t>16. august 2018</a:t>
            </a:fld>
            <a:endParaRPr lang="LID4096"/>
          </a:p>
        </p:txBody>
      </p:sp>
      <p:sp>
        <p:nvSpPr>
          <p:cNvPr id="5" name="Footer Placeholder 4">
            <a:extLst>
              <a:ext uri="{FF2B5EF4-FFF2-40B4-BE49-F238E27FC236}">
                <a16:creationId xmlns:a16="http://schemas.microsoft.com/office/drawing/2014/main" id="{70438D31-392C-4153-AEED-D99C7CECD76B}"/>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3F1182CC-13A1-4AD4-90B7-6F3645F10F32}"/>
              </a:ext>
            </a:extLst>
          </p:cNvPr>
          <p:cNvSpPr>
            <a:spLocks noGrp="1"/>
          </p:cNvSpPr>
          <p:nvPr>
            <p:ph type="sldNum" sz="quarter" idx="12"/>
          </p:nvPr>
        </p:nvSpPr>
        <p:spPr/>
        <p:txBody>
          <a:bodyPr/>
          <a:lstStyle/>
          <a:p>
            <a:fld id="{E813DB70-894B-496A-B555-A115F36393AA}" type="slidenum">
              <a:rPr lang="LID4096" smtClean="0"/>
              <a:t>‹#›</a:t>
            </a:fld>
            <a:endParaRPr lang="LID4096"/>
          </a:p>
        </p:txBody>
      </p:sp>
    </p:spTree>
    <p:extLst>
      <p:ext uri="{BB962C8B-B14F-4D97-AF65-F5344CB8AC3E}">
        <p14:creationId xmlns:p14="http://schemas.microsoft.com/office/powerpoint/2010/main" val="1387668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5FD07-FB2F-46BB-971D-D9D826DAFEF5}"/>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8CD4ECD7-BBCF-430B-98A3-8EAB8E581E1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534792A2-8E2E-45EE-8E1F-0C8B74B6333A}"/>
              </a:ext>
            </a:extLst>
          </p:cNvPr>
          <p:cNvSpPr>
            <a:spLocks noGrp="1"/>
          </p:cNvSpPr>
          <p:nvPr>
            <p:ph type="dt" sz="half" idx="10"/>
          </p:nvPr>
        </p:nvSpPr>
        <p:spPr/>
        <p:txBody>
          <a:bodyPr/>
          <a:lstStyle/>
          <a:p>
            <a:fld id="{DD48E089-78BB-42E6-A551-0D7122FD51AC}" type="datetime2">
              <a:rPr lang="da-DK" smtClean="0"/>
              <a:t>16. august 2018</a:t>
            </a:fld>
            <a:endParaRPr lang="LID4096"/>
          </a:p>
        </p:txBody>
      </p:sp>
      <p:sp>
        <p:nvSpPr>
          <p:cNvPr id="5" name="Footer Placeholder 4">
            <a:extLst>
              <a:ext uri="{FF2B5EF4-FFF2-40B4-BE49-F238E27FC236}">
                <a16:creationId xmlns:a16="http://schemas.microsoft.com/office/drawing/2014/main" id="{12531302-4C00-40F9-AB32-6202B0E7ACD2}"/>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37A8C956-E4B4-460E-82E1-0E64392374CA}"/>
              </a:ext>
            </a:extLst>
          </p:cNvPr>
          <p:cNvSpPr>
            <a:spLocks noGrp="1"/>
          </p:cNvSpPr>
          <p:nvPr>
            <p:ph type="sldNum" sz="quarter" idx="12"/>
          </p:nvPr>
        </p:nvSpPr>
        <p:spPr/>
        <p:txBody>
          <a:bodyPr/>
          <a:lstStyle/>
          <a:p>
            <a:fld id="{E813DB70-894B-496A-B555-A115F36393AA}" type="slidenum">
              <a:rPr lang="LID4096" smtClean="0"/>
              <a:t>‹#›</a:t>
            </a:fld>
            <a:endParaRPr lang="LID4096"/>
          </a:p>
        </p:txBody>
      </p:sp>
    </p:spTree>
    <p:extLst>
      <p:ext uri="{BB962C8B-B14F-4D97-AF65-F5344CB8AC3E}">
        <p14:creationId xmlns:p14="http://schemas.microsoft.com/office/powerpoint/2010/main" val="3824625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F13DE9-FC58-47EF-B192-4099FE870A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3140F483-3AC1-4388-8CF9-F8930C3E73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E8E60415-4C55-428D-BBCA-64CB9E5B57B4}"/>
              </a:ext>
            </a:extLst>
          </p:cNvPr>
          <p:cNvSpPr>
            <a:spLocks noGrp="1"/>
          </p:cNvSpPr>
          <p:nvPr>
            <p:ph type="dt" sz="half" idx="10"/>
          </p:nvPr>
        </p:nvSpPr>
        <p:spPr/>
        <p:txBody>
          <a:bodyPr/>
          <a:lstStyle/>
          <a:p>
            <a:fld id="{9C7855A3-7D20-47DE-84A3-10B767A2CFE3}" type="datetime2">
              <a:rPr lang="da-DK" smtClean="0"/>
              <a:t>16. august 2018</a:t>
            </a:fld>
            <a:endParaRPr lang="LID4096"/>
          </a:p>
        </p:txBody>
      </p:sp>
      <p:sp>
        <p:nvSpPr>
          <p:cNvPr id="5" name="Footer Placeholder 4">
            <a:extLst>
              <a:ext uri="{FF2B5EF4-FFF2-40B4-BE49-F238E27FC236}">
                <a16:creationId xmlns:a16="http://schemas.microsoft.com/office/drawing/2014/main" id="{AF3D1927-9BB8-4CE3-8F1D-B0C454FAF151}"/>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D3538563-5C97-47AB-8D23-C74F568FA217}"/>
              </a:ext>
            </a:extLst>
          </p:cNvPr>
          <p:cNvSpPr>
            <a:spLocks noGrp="1"/>
          </p:cNvSpPr>
          <p:nvPr>
            <p:ph type="sldNum" sz="quarter" idx="12"/>
          </p:nvPr>
        </p:nvSpPr>
        <p:spPr/>
        <p:txBody>
          <a:bodyPr/>
          <a:lstStyle/>
          <a:p>
            <a:fld id="{E813DB70-894B-496A-B555-A115F36393AA}" type="slidenum">
              <a:rPr lang="LID4096" smtClean="0"/>
              <a:t>‹#›</a:t>
            </a:fld>
            <a:endParaRPr lang="LID4096"/>
          </a:p>
        </p:txBody>
      </p:sp>
    </p:spTree>
    <p:extLst>
      <p:ext uri="{BB962C8B-B14F-4D97-AF65-F5344CB8AC3E}">
        <p14:creationId xmlns:p14="http://schemas.microsoft.com/office/powerpoint/2010/main" val="652592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E2784-3D73-413A-8500-7703EB8D2126}"/>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13E348FB-1D3F-42CD-94A2-AB1B53DD2AD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4318B9FC-A433-4FAD-B9AB-754149731EEB}"/>
              </a:ext>
            </a:extLst>
          </p:cNvPr>
          <p:cNvSpPr>
            <a:spLocks noGrp="1"/>
          </p:cNvSpPr>
          <p:nvPr>
            <p:ph type="dt" sz="half" idx="10"/>
          </p:nvPr>
        </p:nvSpPr>
        <p:spPr/>
        <p:txBody>
          <a:bodyPr/>
          <a:lstStyle/>
          <a:p>
            <a:fld id="{C518C215-3057-4308-882D-C68F07890A5C}" type="datetime2">
              <a:rPr lang="da-DK" smtClean="0"/>
              <a:t>16. august 2018</a:t>
            </a:fld>
            <a:endParaRPr lang="LID4096"/>
          </a:p>
        </p:txBody>
      </p:sp>
      <p:sp>
        <p:nvSpPr>
          <p:cNvPr id="5" name="Footer Placeholder 4">
            <a:extLst>
              <a:ext uri="{FF2B5EF4-FFF2-40B4-BE49-F238E27FC236}">
                <a16:creationId xmlns:a16="http://schemas.microsoft.com/office/drawing/2014/main" id="{B9D5FCC0-F3FA-4B92-82FC-F0A7888DD4F0}"/>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EB1833BC-466D-4648-9F21-048ECB7A953D}"/>
              </a:ext>
            </a:extLst>
          </p:cNvPr>
          <p:cNvSpPr>
            <a:spLocks noGrp="1"/>
          </p:cNvSpPr>
          <p:nvPr>
            <p:ph type="sldNum" sz="quarter" idx="12"/>
          </p:nvPr>
        </p:nvSpPr>
        <p:spPr/>
        <p:txBody>
          <a:bodyPr/>
          <a:lstStyle/>
          <a:p>
            <a:fld id="{E813DB70-894B-496A-B555-A115F36393AA}" type="slidenum">
              <a:rPr lang="LID4096" smtClean="0"/>
              <a:t>‹#›</a:t>
            </a:fld>
            <a:endParaRPr lang="LID4096"/>
          </a:p>
        </p:txBody>
      </p:sp>
    </p:spTree>
    <p:extLst>
      <p:ext uri="{BB962C8B-B14F-4D97-AF65-F5344CB8AC3E}">
        <p14:creationId xmlns:p14="http://schemas.microsoft.com/office/powerpoint/2010/main" val="3280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04374-AF52-479D-992D-D6307FECCA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5EA629A8-BE31-40F4-A92B-3B3FC3C727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75B1645-E149-408E-B1E5-FD054B8C8F06}"/>
              </a:ext>
            </a:extLst>
          </p:cNvPr>
          <p:cNvSpPr>
            <a:spLocks noGrp="1"/>
          </p:cNvSpPr>
          <p:nvPr>
            <p:ph type="dt" sz="half" idx="10"/>
          </p:nvPr>
        </p:nvSpPr>
        <p:spPr/>
        <p:txBody>
          <a:bodyPr/>
          <a:lstStyle/>
          <a:p>
            <a:fld id="{A8731EC7-1B49-44DF-A7AC-F3A0C5BFB692}" type="datetime2">
              <a:rPr lang="da-DK" smtClean="0"/>
              <a:t>16. august 2018</a:t>
            </a:fld>
            <a:endParaRPr lang="LID4096"/>
          </a:p>
        </p:txBody>
      </p:sp>
      <p:sp>
        <p:nvSpPr>
          <p:cNvPr id="5" name="Footer Placeholder 4">
            <a:extLst>
              <a:ext uri="{FF2B5EF4-FFF2-40B4-BE49-F238E27FC236}">
                <a16:creationId xmlns:a16="http://schemas.microsoft.com/office/drawing/2014/main" id="{7BAD9B8F-9A7A-4C73-BF91-4D3365C54E34}"/>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01EDC3A5-8007-4F70-8430-D7D1C0410E6B}"/>
              </a:ext>
            </a:extLst>
          </p:cNvPr>
          <p:cNvSpPr>
            <a:spLocks noGrp="1"/>
          </p:cNvSpPr>
          <p:nvPr>
            <p:ph type="sldNum" sz="quarter" idx="12"/>
          </p:nvPr>
        </p:nvSpPr>
        <p:spPr/>
        <p:txBody>
          <a:bodyPr/>
          <a:lstStyle/>
          <a:p>
            <a:fld id="{E813DB70-894B-496A-B555-A115F36393AA}" type="slidenum">
              <a:rPr lang="LID4096" smtClean="0"/>
              <a:t>‹#›</a:t>
            </a:fld>
            <a:endParaRPr lang="LID4096"/>
          </a:p>
        </p:txBody>
      </p:sp>
    </p:spTree>
    <p:extLst>
      <p:ext uri="{BB962C8B-B14F-4D97-AF65-F5344CB8AC3E}">
        <p14:creationId xmlns:p14="http://schemas.microsoft.com/office/powerpoint/2010/main" val="2160521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FBA-DA2B-46F5-9B21-84E4DD797AB7}"/>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42B93B62-8947-46C0-9215-C70CF656B1E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5F22EDAD-5B96-49D3-AF62-48AA9B1258B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78E9B56E-91E7-4E75-8003-55741C7C8848}"/>
              </a:ext>
            </a:extLst>
          </p:cNvPr>
          <p:cNvSpPr>
            <a:spLocks noGrp="1"/>
          </p:cNvSpPr>
          <p:nvPr>
            <p:ph type="dt" sz="half" idx="10"/>
          </p:nvPr>
        </p:nvSpPr>
        <p:spPr/>
        <p:txBody>
          <a:bodyPr/>
          <a:lstStyle/>
          <a:p>
            <a:fld id="{CBB3A6A8-7E65-4AF3-96A5-76245598F5D1}" type="datetime2">
              <a:rPr lang="da-DK" smtClean="0"/>
              <a:t>16. august 2018</a:t>
            </a:fld>
            <a:endParaRPr lang="LID4096"/>
          </a:p>
        </p:txBody>
      </p:sp>
      <p:sp>
        <p:nvSpPr>
          <p:cNvPr id="6" name="Footer Placeholder 5">
            <a:extLst>
              <a:ext uri="{FF2B5EF4-FFF2-40B4-BE49-F238E27FC236}">
                <a16:creationId xmlns:a16="http://schemas.microsoft.com/office/drawing/2014/main" id="{FCD5897E-7B46-4BB9-A5D8-F56672FCF1D3}"/>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A362A29A-083F-4091-9B85-62BCE34E5369}"/>
              </a:ext>
            </a:extLst>
          </p:cNvPr>
          <p:cNvSpPr>
            <a:spLocks noGrp="1"/>
          </p:cNvSpPr>
          <p:nvPr>
            <p:ph type="sldNum" sz="quarter" idx="12"/>
          </p:nvPr>
        </p:nvSpPr>
        <p:spPr/>
        <p:txBody>
          <a:bodyPr/>
          <a:lstStyle/>
          <a:p>
            <a:fld id="{E813DB70-894B-496A-B555-A115F36393AA}" type="slidenum">
              <a:rPr lang="LID4096" smtClean="0"/>
              <a:t>‹#›</a:t>
            </a:fld>
            <a:endParaRPr lang="LID4096"/>
          </a:p>
        </p:txBody>
      </p:sp>
    </p:spTree>
    <p:extLst>
      <p:ext uri="{BB962C8B-B14F-4D97-AF65-F5344CB8AC3E}">
        <p14:creationId xmlns:p14="http://schemas.microsoft.com/office/powerpoint/2010/main" val="165535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B4DCC-D364-400F-BC2D-880FFF885C9C}"/>
              </a:ext>
            </a:extLst>
          </p:cNvPr>
          <p:cNvSpPr>
            <a:spLocks noGrp="1"/>
          </p:cNvSpPr>
          <p:nvPr>
            <p:ph type="title"/>
          </p:nvPr>
        </p:nvSpPr>
        <p:spPr>
          <a:xfrm>
            <a:off x="839788" y="365125"/>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7CDDFCF4-F242-4B3A-9EA6-615A98E733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0FF0943-F945-48D4-B595-9F76985A70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8C67F9D7-9B81-4434-8F55-A0F681948B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EC7D622-8605-4DCC-81D4-67E7608B082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AABB394D-4B7D-4B94-9FAB-796720BD50FB}"/>
              </a:ext>
            </a:extLst>
          </p:cNvPr>
          <p:cNvSpPr>
            <a:spLocks noGrp="1"/>
          </p:cNvSpPr>
          <p:nvPr>
            <p:ph type="dt" sz="half" idx="10"/>
          </p:nvPr>
        </p:nvSpPr>
        <p:spPr/>
        <p:txBody>
          <a:bodyPr/>
          <a:lstStyle/>
          <a:p>
            <a:fld id="{BA130B96-D44B-45D0-9C49-A5F207A21248}" type="datetime2">
              <a:rPr lang="da-DK" smtClean="0"/>
              <a:t>16. august 2018</a:t>
            </a:fld>
            <a:endParaRPr lang="LID4096"/>
          </a:p>
        </p:txBody>
      </p:sp>
      <p:sp>
        <p:nvSpPr>
          <p:cNvPr id="8" name="Footer Placeholder 7">
            <a:extLst>
              <a:ext uri="{FF2B5EF4-FFF2-40B4-BE49-F238E27FC236}">
                <a16:creationId xmlns:a16="http://schemas.microsoft.com/office/drawing/2014/main" id="{98CB577E-7904-4C60-B67C-C13AB0DDEE56}"/>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56457920-2D73-455E-9C10-8673B549C469}"/>
              </a:ext>
            </a:extLst>
          </p:cNvPr>
          <p:cNvSpPr>
            <a:spLocks noGrp="1"/>
          </p:cNvSpPr>
          <p:nvPr>
            <p:ph type="sldNum" sz="quarter" idx="12"/>
          </p:nvPr>
        </p:nvSpPr>
        <p:spPr/>
        <p:txBody>
          <a:bodyPr/>
          <a:lstStyle/>
          <a:p>
            <a:fld id="{E813DB70-894B-496A-B555-A115F36393AA}" type="slidenum">
              <a:rPr lang="LID4096" smtClean="0"/>
              <a:t>‹#›</a:t>
            </a:fld>
            <a:endParaRPr lang="LID4096"/>
          </a:p>
        </p:txBody>
      </p:sp>
    </p:spTree>
    <p:extLst>
      <p:ext uri="{BB962C8B-B14F-4D97-AF65-F5344CB8AC3E}">
        <p14:creationId xmlns:p14="http://schemas.microsoft.com/office/powerpoint/2010/main" val="207167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4525F-266A-41AB-9A41-E8F5CE1E44E7}"/>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844B535F-AC1B-41B5-96A7-10C1037D471D}"/>
              </a:ext>
            </a:extLst>
          </p:cNvPr>
          <p:cNvSpPr>
            <a:spLocks noGrp="1"/>
          </p:cNvSpPr>
          <p:nvPr>
            <p:ph type="dt" sz="half" idx="10"/>
          </p:nvPr>
        </p:nvSpPr>
        <p:spPr/>
        <p:txBody>
          <a:bodyPr/>
          <a:lstStyle/>
          <a:p>
            <a:fld id="{79885907-A3FE-4E21-BFA5-FBBD8EF8DB3D}" type="datetime2">
              <a:rPr lang="da-DK" smtClean="0"/>
              <a:t>16. august 2018</a:t>
            </a:fld>
            <a:endParaRPr lang="LID4096"/>
          </a:p>
        </p:txBody>
      </p:sp>
      <p:sp>
        <p:nvSpPr>
          <p:cNvPr id="4" name="Footer Placeholder 3">
            <a:extLst>
              <a:ext uri="{FF2B5EF4-FFF2-40B4-BE49-F238E27FC236}">
                <a16:creationId xmlns:a16="http://schemas.microsoft.com/office/drawing/2014/main" id="{961DB130-A3E2-4BE8-9109-A166A5FB95DD}"/>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F4DA1E10-A21B-4EFF-9B21-6052B61F6721}"/>
              </a:ext>
            </a:extLst>
          </p:cNvPr>
          <p:cNvSpPr>
            <a:spLocks noGrp="1"/>
          </p:cNvSpPr>
          <p:nvPr>
            <p:ph type="sldNum" sz="quarter" idx="12"/>
          </p:nvPr>
        </p:nvSpPr>
        <p:spPr/>
        <p:txBody>
          <a:bodyPr/>
          <a:lstStyle/>
          <a:p>
            <a:fld id="{E813DB70-894B-496A-B555-A115F36393AA}" type="slidenum">
              <a:rPr lang="LID4096" smtClean="0"/>
              <a:t>‹#›</a:t>
            </a:fld>
            <a:endParaRPr lang="LID4096"/>
          </a:p>
        </p:txBody>
      </p:sp>
    </p:spTree>
    <p:extLst>
      <p:ext uri="{BB962C8B-B14F-4D97-AF65-F5344CB8AC3E}">
        <p14:creationId xmlns:p14="http://schemas.microsoft.com/office/powerpoint/2010/main" val="881625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95D302-AB29-4C06-B318-7F302DF11367}"/>
              </a:ext>
            </a:extLst>
          </p:cNvPr>
          <p:cNvSpPr>
            <a:spLocks noGrp="1"/>
          </p:cNvSpPr>
          <p:nvPr>
            <p:ph type="dt" sz="half" idx="10"/>
          </p:nvPr>
        </p:nvSpPr>
        <p:spPr/>
        <p:txBody>
          <a:bodyPr/>
          <a:lstStyle/>
          <a:p>
            <a:fld id="{FA551FBD-9B0C-46ED-82D3-959ACD0BCA0B}" type="datetime2">
              <a:rPr lang="da-DK" smtClean="0"/>
              <a:t>16. august 2018</a:t>
            </a:fld>
            <a:endParaRPr lang="LID4096"/>
          </a:p>
        </p:txBody>
      </p:sp>
      <p:sp>
        <p:nvSpPr>
          <p:cNvPr id="3" name="Footer Placeholder 2">
            <a:extLst>
              <a:ext uri="{FF2B5EF4-FFF2-40B4-BE49-F238E27FC236}">
                <a16:creationId xmlns:a16="http://schemas.microsoft.com/office/drawing/2014/main" id="{1A5D7105-E626-4362-8C2F-4F39EFE81EA3}"/>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F90D612D-4C73-42C7-B087-9E3BC727936B}"/>
              </a:ext>
            </a:extLst>
          </p:cNvPr>
          <p:cNvSpPr>
            <a:spLocks noGrp="1"/>
          </p:cNvSpPr>
          <p:nvPr>
            <p:ph type="sldNum" sz="quarter" idx="12"/>
          </p:nvPr>
        </p:nvSpPr>
        <p:spPr/>
        <p:txBody>
          <a:bodyPr/>
          <a:lstStyle/>
          <a:p>
            <a:fld id="{E813DB70-894B-496A-B555-A115F36393AA}" type="slidenum">
              <a:rPr lang="LID4096" smtClean="0"/>
              <a:t>‹#›</a:t>
            </a:fld>
            <a:endParaRPr lang="LID4096"/>
          </a:p>
        </p:txBody>
      </p:sp>
    </p:spTree>
    <p:extLst>
      <p:ext uri="{BB962C8B-B14F-4D97-AF65-F5344CB8AC3E}">
        <p14:creationId xmlns:p14="http://schemas.microsoft.com/office/powerpoint/2010/main" val="2478379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D4EC-3E9F-4E50-A4A1-646ADA12D4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02CDF381-1D71-4196-A973-753F146286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192DA636-8092-42CC-BAD9-2F8EE10BA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B476E7-CD71-4D4B-8EF9-104ACD25F753}"/>
              </a:ext>
            </a:extLst>
          </p:cNvPr>
          <p:cNvSpPr>
            <a:spLocks noGrp="1"/>
          </p:cNvSpPr>
          <p:nvPr>
            <p:ph type="dt" sz="half" idx="10"/>
          </p:nvPr>
        </p:nvSpPr>
        <p:spPr/>
        <p:txBody>
          <a:bodyPr/>
          <a:lstStyle/>
          <a:p>
            <a:fld id="{6AF952BD-E4B2-4A41-8274-9688010D054B}" type="datetime2">
              <a:rPr lang="da-DK" smtClean="0"/>
              <a:t>16. august 2018</a:t>
            </a:fld>
            <a:endParaRPr lang="LID4096"/>
          </a:p>
        </p:txBody>
      </p:sp>
      <p:sp>
        <p:nvSpPr>
          <p:cNvPr id="6" name="Footer Placeholder 5">
            <a:extLst>
              <a:ext uri="{FF2B5EF4-FFF2-40B4-BE49-F238E27FC236}">
                <a16:creationId xmlns:a16="http://schemas.microsoft.com/office/drawing/2014/main" id="{66C7F283-E55B-44BB-8FC8-DAC30278DA36}"/>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5D67AB63-53DC-4437-867F-DE6984BDF523}"/>
              </a:ext>
            </a:extLst>
          </p:cNvPr>
          <p:cNvSpPr>
            <a:spLocks noGrp="1"/>
          </p:cNvSpPr>
          <p:nvPr>
            <p:ph type="sldNum" sz="quarter" idx="12"/>
          </p:nvPr>
        </p:nvSpPr>
        <p:spPr/>
        <p:txBody>
          <a:bodyPr/>
          <a:lstStyle/>
          <a:p>
            <a:fld id="{E813DB70-894B-496A-B555-A115F36393AA}" type="slidenum">
              <a:rPr lang="LID4096" smtClean="0"/>
              <a:t>‹#›</a:t>
            </a:fld>
            <a:endParaRPr lang="LID4096"/>
          </a:p>
        </p:txBody>
      </p:sp>
    </p:spTree>
    <p:extLst>
      <p:ext uri="{BB962C8B-B14F-4D97-AF65-F5344CB8AC3E}">
        <p14:creationId xmlns:p14="http://schemas.microsoft.com/office/powerpoint/2010/main" val="1363564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B6BC4-3E12-4BE7-A06B-F1C1060282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5053FECB-84A1-45A1-8CBE-CEFB56118A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C250E821-38B1-4893-BF9D-38D4EABE5A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D8C3D5-7C91-4BDF-BA77-25F9ED8677B7}"/>
              </a:ext>
            </a:extLst>
          </p:cNvPr>
          <p:cNvSpPr>
            <a:spLocks noGrp="1"/>
          </p:cNvSpPr>
          <p:nvPr>
            <p:ph type="dt" sz="half" idx="10"/>
          </p:nvPr>
        </p:nvSpPr>
        <p:spPr/>
        <p:txBody>
          <a:bodyPr/>
          <a:lstStyle/>
          <a:p>
            <a:fld id="{C03CA875-A23F-48CB-BA70-6419BC0E66FE}" type="datetime2">
              <a:rPr lang="da-DK" smtClean="0"/>
              <a:t>16. august 2018</a:t>
            </a:fld>
            <a:endParaRPr lang="LID4096"/>
          </a:p>
        </p:txBody>
      </p:sp>
      <p:sp>
        <p:nvSpPr>
          <p:cNvPr id="6" name="Footer Placeholder 5">
            <a:extLst>
              <a:ext uri="{FF2B5EF4-FFF2-40B4-BE49-F238E27FC236}">
                <a16:creationId xmlns:a16="http://schemas.microsoft.com/office/drawing/2014/main" id="{93CC155F-CC31-4254-BE21-10ED1CB7E491}"/>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C847FFD0-2DB3-4D08-B7DE-BE158A17833B}"/>
              </a:ext>
            </a:extLst>
          </p:cNvPr>
          <p:cNvSpPr>
            <a:spLocks noGrp="1"/>
          </p:cNvSpPr>
          <p:nvPr>
            <p:ph type="sldNum" sz="quarter" idx="12"/>
          </p:nvPr>
        </p:nvSpPr>
        <p:spPr/>
        <p:txBody>
          <a:bodyPr/>
          <a:lstStyle/>
          <a:p>
            <a:fld id="{E813DB70-894B-496A-B555-A115F36393AA}" type="slidenum">
              <a:rPr lang="LID4096" smtClean="0"/>
              <a:t>‹#›</a:t>
            </a:fld>
            <a:endParaRPr lang="LID4096"/>
          </a:p>
        </p:txBody>
      </p:sp>
    </p:spTree>
    <p:extLst>
      <p:ext uri="{BB962C8B-B14F-4D97-AF65-F5344CB8AC3E}">
        <p14:creationId xmlns:p14="http://schemas.microsoft.com/office/powerpoint/2010/main" val="290255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660B6D-C5B4-406A-8C6B-5FB7F72635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D97C1D18-B27B-4023-8D35-10AC003CC0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816FC297-2680-4A69-B1FA-180E4ED15C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94A46-734E-4A47-9B0E-6C5753D334E1}" type="datetime2">
              <a:rPr lang="da-DK" smtClean="0"/>
              <a:t>16. august 2018</a:t>
            </a:fld>
            <a:endParaRPr lang="LID4096"/>
          </a:p>
        </p:txBody>
      </p:sp>
      <p:sp>
        <p:nvSpPr>
          <p:cNvPr id="5" name="Footer Placeholder 4">
            <a:extLst>
              <a:ext uri="{FF2B5EF4-FFF2-40B4-BE49-F238E27FC236}">
                <a16:creationId xmlns:a16="http://schemas.microsoft.com/office/drawing/2014/main" id="{B629A604-7FED-46F6-80B8-C1102954CE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Slide Number Placeholder 5">
            <a:extLst>
              <a:ext uri="{FF2B5EF4-FFF2-40B4-BE49-F238E27FC236}">
                <a16:creationId xmlns:a16="http://schemas.microsoft.com/office/drawing/2014/main" id="{63E581EE-DD03-4402-9F7B-268C08B1F6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3DB70-894B-496A-B555-A115F36393AA}" type="slidenum">
              <a:rPr lang="LID4096" smtClean="0"/>
              <a:t>‹#›</a:t>
            </a:fld>
            <a:endParaRPr lang="LID4096"/>
          </a:p>
        </p:txBody>
      </p:sp>
    </p:spTree>
    <p:extLst>
      <p:ext uri="{BB962C8B-B14F-4D97-AF65-F5344CB8AC3E}">
        <p14:creationId xmlns:p14="http://schemas.microsoft.com/office/powerpoint/2010/main" val="1455164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 Target="slide15.xml"/><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 Target="slide15.xml"/><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 Target="slide15.xml"/><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15.xml"/><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 Target="slide15.xml"/><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slide" Target="slide2.xml"/><Relationship Id="rId10" Type="http://schemas.openxmlformats.org/officeDocument/2006/relationships/image" Target="../media/image37.png"/><Relationship Id="rId4" Type="http://schemas.openxmlformats.org/officeDocument/2006/relationships/image" Target="../media/image13.pn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14.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13.png"/><Relationship Id="rId5" Type="http://schemas.openxmlformats.org/officeDocument/2006/relationships/image" Target="../media/image40.png"/><Relationship Id="rId10" Type="http://schemas.openxmlformats.org/officeDocument/2006/relationships/slide" Target="slide16.xml"/><Relationship Id="rId4" Type="http://schemas.openxmlformats.org/officeDocument/2006/relationships/image" Target="../media/image39.png"/><Relationship Id="rId9"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18.xml"/><Relationship Id="rId7" Type="http://schemas.openxmlformats.org/officeDocument/2006/relationships/image" Target="../media/image1.png"/><Relationship Id="rId12"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6.png"/><Relationship Id="rId5" Type="http://schemas.openxmlformats.org/officeDocument/2006/relationships/slide" Target="slide2.xml"/><Relationship Id="rId10" Type="http://schemas.openxmlformats.org/officeDocument/2006/relationships/image" Target="../media/image10.png"/><Relationship Id="rId4" Type="http://schemas.openxmlformats.org/officeDocument/2006/relationships/image" Target="../media/image13.pn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5.pn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3.png"/><Relationship Id="rId10" Type="http://schemas.openxmlformats.org/officeDocument/2006/relationships/image" Target="../media/image7.png"/><Relationship Id="rId4" Type="http://schemas.openxmlformats.org/officeDocument/2006/relationships/slide" Target="slide19.xml"/><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hyperlink" Target="http://wiki.unify.com/wiki/Collaboration_with_VoIP_Providers#Denmark" TargetMode="External"/><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hyperlink" Target="http://wiki.unify.com/wiki/Collaboration_with_VoIP_Providers#Finland" TargetMode="External"/><Relationship Id="rId5" Type="http://schemas.openxmlformats.org/officeDocument/2006/relationships/hyperlink" Target="https://en.wikipedia.org/wiki/Internet_telephony_service_provider" TargetMode="External"/><Relationship Id="rId10" Type="http://schemas.openxmlformats.org/officeDocument/2006/relationships/hyperlink" Target="http://wiki.unify.com/wiki/Collaboration_with_VoIP_Providers#Sweden" TargetMode="External"/><Relationship Id="rId4" Type="http://schemas.openxmlformats.org/officeDocument/2006/relationships/hyperlink" Target="https://en.wikipedia.org/wiki/Session_Initiation_Protocol" TargetMode="External"/><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8.png"/><Relationship Id="rId18" Type="http://schemas.openxmlformats.org/officeDocument/2006/relationships/image" Target="../media/image11.png"/><Relationship Id="rId3" Type="http://schemas.openxmlformats.org/officeDocument/2006/relationships/slide" Target="slide3.xml"/><Relationship Id="rId7" Type="http://schemas.openxmlformats.org/officeDocument/2006/relationships/image" Target="../media/image4.png"/><Relationship Id="rId12" Type="http://schemas.openxmlformats.org/officeDocument/2006/relationships/image" Target="../media/image7.png"/><Relationship Id="rId17" Type="http://schemas.openxmlformats.org/officeDocument/2006/relationships/image" Target="../media/image10.png"/><Relationship Id="rId2" Type="http://schemas.openxmlformats.org/officeDocument/2006/relationships/notesSlide" Target="../notesSlides/notesSlide2.xm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slide" Target="slide18.xml"/><Relationship Id="rId10" Type="http://schemas.openxmlformats.org/officeDocument/2006/relationships/slide" Target="slide15.xml"/><Relationship Id="rId4" Type="http://schemas.openxmlformats.org/officeDocument/2006/relationships/image" Target="../media/image1.png"/><Relationship Id="rId9" Type="http://schemas.openxmlformats.org/officeDocument/2006/relationships/image" Target="../media/image5.png"/><Relationship Id="rId14" Type="http://schemas.openxmlformats.org/officeDocument/2006/relationships/slide" Target="slide19.xm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0.png"/><Relationship Id="rId3" Type="http://schemas.openxmlformats.org/officeDocument/2006/relationships/image" Target="../media/image45.png"/><Relationship Id="rId7" Type="http://schemas.openxmlformats.org/officeDocument/2006/relationships/image" Target="../media/image14.png"/><Relationship Id="rId12"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3.png"/><Relationship Id="rId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slide" Target="slide21.xml"/><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3.png"/><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3.png"/><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55.jpg"/><Relationship Id="rId3" Type="http://schemas.openxmlformats.org/officeDocument/2006/relationships/image" Target="../media/image49.jpg"/><Relationship Id="rId7" Type="http://schemas.openxmlformats.org/officeDocument/2006/relationships/image" Target="../media/image13.png"/><Relationship Id="rId12" Type="http://schemas.openxmlformats.org/officeDocument/2006/relationships/image" Target="../media/image54.JP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slide" Target="slide25.xml"/><Relationship Id="rId11" Type="http://schemas.openxmlformats.org/officeDocument/2006/relationships/image" Target="../media/image53.png"/><Relationship Id="rId5" Type="http://schemas.openxmlformats.org/officeDocument/2006/relationships/image" Target="../media/image51.jpg"/><Relationship Id="rId10" Type="http://schemas.openxmlformats.org/officeDocument/2006/relationships/image" Target="../media/image52.gif"/><Relationship Id="rId4" Type="http://schemas.openxmlformats.org/officeDocument/2006/relationships/image" Target="../media/image50.jpg"/><Relationship Id="rId9"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iki.unify.com/wiki/OpenScape_Business#Software_Platforms" TargetMode="External"/><Relationship Id="rId7"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slide" Target="slide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3.png"/><Relationship Id="rId3" Type="http://schemas.openxmlformats.org/officeDocument/2006/relationships/hyperlink" Target="http://wiki.unify.com/wiki/OpenScape_Desk_Phone_CP#OpenScape_Desk_Phone_CP200.2FCP205_.28SIP_.26_HFA.29" TargetMode="External"/><Relationship Id="rId7" Type="http://schemas.openxmlformats.org/officeDocument/2006/relationships/hyperlink" Target="http://wiki.unify.com/wiki/OpenScape_Desk_Phone_CP#OpenScape_Desk_Phone_CP600_.28SIP_.26_HFA.29" TargetMode="External"/><Relationship Id="rId12"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8.png"/><Relationship Id="rId5" Type="http://schemas.openxmlformats.org/officeDocument/2006/relationships/hyperlink" Target="http://wiki.unify.com/wiki/OpenScape_Desk_Phone_CP#OpenScape_Desk_Phone_CP400_.28SIP_.26_HFA.29" TargetMode="External"/><Relationship Id="rId1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15.png"/><Relationship Id="rId9" Type="http://schemas.openxmlformats.org/officeDocument/2006/relationships/image" Target="../media/image9.png"/><Relationship Id="rId1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gif"/><Relationship Id="rId3" Type="http://schemas.openxmlformats.org/officeDocument/2006/relationships/image" Target="../media/image5.png"/><Relationship Id="rId7" Type="http://schemas.openxmlformats.org/officeDocument/2006/relationships/image" Target="../media/image14.png"/><Relationship Id="rId12"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22.png"/><Relationship Id="rId5" Type="http://schemas.openxmlformats.org/officeDocument/2006/relationships/image" Target="../media/image13.png"/><Relationship Id="rId10" Type="http://schemas.openxmlformats.org/officeDocument/2006/relationships/image" Target="../media/image21.png"/><Relationship Id="rId4" Type="http://schemas.openxmlformats.org/officeDocument/2006/relationships/slide" Target="slide6.xml"/><Relationship Id="rId9" Type="http://schemas.openxmlformats.org/officeDocument/2006/relationships/image" Target="../media/image20.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3.png"/><Relationship Id="rId4" Type="http://schemas.openxmlformats.org/officeDocument/2006/relationships/slide" Target="slide15.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 Target="slide15.xml"/><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slide" Target="slide2.xml"/><Relationship Id="rId10"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 Target="slide15.xml"/><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 Target="slide15.xml"/><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slide" Target="slide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BE1851-2230-47A9-B000-CE9046EA61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92B9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23B93832-6514-44F4-849B-5EE2C8A2337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3F02C61-112B-4A39-95D4-AD6AF77A6D33}"/>
              </a:ext>
            </a:extLst>
          </p:cNvPr>
          <p:cNvSpPr>
            <a:spLocks noGrp="1"/>
          </p:cNvSpPr>
          <p:nvPr>
            <p:ph type="ctrTitle"/>
          </p:nvPr>
        </p:nvSpPr>
        <p:spPr>
          <a:xfrm>
            <a:off x="509943" y="386499"/>
            <a:ext cx="4208656" cy="1283898"/>
          </a:xfrm>
        </p:spPr>
        <p:txBody>
          <a:bodyPr anchor="b">
            <a:normAutofit/>
          </a:bodyPr>
          <a:lstStyle/>
          <a:p>
            <a:pPr algn="r"/>
            <a:r>
              <a:rPr lang="en-US" sz="4200" dirty="0">
                <a:solidFill>
                  <a:srgbClr val="FFFFFF"/>
                </a:solidFill>
              </a:rPr>
              <a:t>Company X and Unify presents</a:t>
            </a:r>
            <a:endParaRPr lang="da-DK" sz="4200" dirty="0">
              <a:solidFill>
                <a:srgbClr val="FFFFFF"/>
              </a:solidFill>
            </a:endParaRPr>
          </a:p>
        </p:txBody>
      </p:sp>
      <p:sp>
        <p:nvSpPr>
          <p:cNvPr id="5" name="Subtitle 4">
            <a:extLst>
              <a:ext uri="{FF2B5EF4-FFF2-40B4-BE49-F238E27FC236}">
                <a16:creationId xmlns:a16="http://schemas.microsoft.com/office/drawing/2014/main" id="{B521D8CD-EB43-41C1-B936-F189D0A02E47}"/>
              </a:ext>
            </a:extLst>
          </p:cNvPr>
          <p:cNvSpPr>
            <a:spLocks noGrp="1"/>
          </p:cNvSpPr>
          <p:nvPr>
            <p:ph type="subTitle" idx="1"/>
          </p:nvPr>
        </p:nvSpPr>
        <p:spPr>
          <a:xfrm>
            <a:off x="638921" y="4013165"/>
            <a:ext cx="4204012" cy="2205732"/>
          </a:xfrm>
        </p:spPr>
        <p:txBody>
          <a:bodyPr anchor="t">
            <a:normAutofit/>
          </a:bodyPr>
          <a:lstStyle/>
          <a:p>
            <a:pPr algn="r"/>
            <a:r>
              <a:rPr lang="en-US" sz="1800" dirty="0">
                <a:solidFill>
                  <a:srgbClr val="FFFFFF"/>
                </a:solidFill>
              </a:rPr>
              <a:t>UC and Mobility platform</a:t>
            </a:r>
          </a:p>
          <a:p>
            <a:pPr algn="r"/>
            <a:r>
              <a:rPr lang="en-US" sz="1800" dirty="0">
                <a:solidFill>
                  <a:srgbClr val="FFFFFF"/>
                </a:solidFill>
              </a:rPr>
              <a:t>Hosted or at your own location</a:t>
            </a:r>
            <a:endParaRPr lang="LID4096" sz="1800" dirty="0">
              <a:solidFill>
                <a:srgbClr val="FFFFFF"/>
              </a:solidFill>
            </a:endParaRPr>
          </a:p>
        </p:txBody>
      </p:sp>
      <p:pic>
        <p:nvPicPr>
          <p:cNvPr id="9" name="Picture 8" descr="File:OSBizS3.png">
            <a:hlinkClick r:id="rId3" action="ppaction://hlinksldjump"/>
            <a:extLst>
              <a:ext uri="{FF2B5EF4-FFF2-40B4-BE49-F238E27FC236}">
                <a16:creationId xmlns:a16="http://schemas.microsoft.com/office/drawing/2014/main" id="{9C2CF314-8E11-4BE8-9991-1371E68C156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826247" y="1881104"/>
            <a:ext cx="3565982" cy="2937639"/>
          </a:xfrm>
          <a:prstGeom prst="rect">
            <a:avLst/>
          </a:prstGeom>
          <a:noFill/>
          <a:ln>
            <a:noFill/>
          </a:ln>
        </p:spPr>
      </p:pic>
      <p:pic>
        <p:nvPicPr>
          <p:cNvPr id="6" name="Picture 5">
            <a:extLst>
              <a:ext uri="{FF2B5EF4-FFF2-40B4-BE49-F238E27FC236}">
                <a16:creationId xmlns:a16="http://schemas.microsoft.com/office/drawing/2014/main" id="{E199B50A-550F-486B-939F-49742BEA48A1}"/>
              </a:ext>
            </a:extLst>
          </p:cNvPr>
          <p:cNvPicPr>
            <a:picLocks noChangeAspect="1"/>
          </p:cNvPicPr>
          <p:nvPr/>
        </p:nvPicPr>
        <p:blipFill>
          <a:blip r:embed="rId5"/>
          <a:stretch>
            <a:fillRect/>
          </a:stretch>
        </p:blipFill>
        <p:spPr>
          <a:xfrm>
            <a:off x="1066156" y="2648154"/>
            <a:ext cx="3523793" cy="1066892"/>
          </a:xfrm>
          <a:prstGeom prst="rect">
            <a:avLst/>
          </a:prstGeom>
        </p:spPr>
      </p:pic>
    </p:spTree>
    <p:extLst>
      <p:ext uri="{BB962C8B-B14F-4D97-AF65-F5344CB8AC3E}">
        <p14:creationId xmlns:p14="http://schemas.microsoft.com/office/powerpoint/2010/main" val="1223726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Graphic 7">
            <a:hlinkClick r:id="rId3" action="ppaction://hlinksldjump"/>
            <a:extLst>
              <a:ext uri="{FF2B5EF4-FFF2-40B4-BE49-F238E27FC236}">
                <a16:creationId xmlns:a16="http://schemas.microsoft.com/office/drawing/2014/main" id="{FBCB7C6F-99DA-4D22-A603-73CFB0EA0D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6384" y="5838430"/>
            <a:ext cx="360000" cy="360000"/>
          </a:xfrm>
          <a:prstGeom prst="rect">
            <a:avLst/>
          </a:prstGeom>
        </p:spPr>
      </p:pic>
      <p:pic>
        <p:nvPicPr>
          <p:cNvPr id="9" name="Graphic 8">
            <a:hlinkClick r:id="rId5" action="ppaction://hlinksldjump"/>
            <a:extLst>
              <a:ext uri="{FF2B5EF4-FFF2-40B4-BE49-F238E27FC236}">
                <a16:creationId xmlns:a16="http://schemas.microsoft.com/office/drawing/2014/main" id="{1B875007-668C-4BE1-9234-AFB814E295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384" y="5838430"/>
            <a:ext cx="360000" cy="360000"/>
          </a:xfrm>
          <a:prstGeom prst="rect">
            <a:avLst/>
          </a:prstGeom>
        </p:spPr>
      </p:pic>
      <p:pic>
        <p:nvPicPr>
          <p:cNvPr id="41" name="Picture 40">
            <a:extLst>
              <a:ext uri="{FF2B5EF4-FFF2-40B4-BE49-F238E27FC236}">
                <a16:creationId xmlns:a16="http://schemas.microsoft.com/office/drawing/2014/main" id="{696ACAA4-5B5E-4B67-A862-51164B2770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9525" y="1750817"/>
            <a:ext cx="7679471" cy="3929693"/>
          </a:xfrm>
          <a:prstGeom prst="rect">
            <a:avLst/>
          </a:prstGeom>
        </p:spPr>
      </p:pic>
      <p:sp>
        <p:nvSpPr>
          <p:cNvPr id="43" name="Rectangle 42">
            <a:extLst>
              <a:ext uri="{FF2B5EF4-FFF2-40B4-BE49-F238E27FC236}">
                <a16:creationId xmlns:a16="http://schemas.microsoft.com/office/drawing/2014/main" id="{B9C20994-9E1C-46FD-8A1C-0AEC5363AC94}"/>
              </a:ext>
            </a:extLst>
          </p:cNvPr>
          <p:cNvSpPr/>
          <p:nvPr/>
        </p:nvSpPr>
        <p:spPr>
          <a:xfrm>
            <a:off x="5297387" y="1017333"/>
            <a:ext cx="1674946" cy="369332"/>
          </a:xfrm>
          <a:prstGeom prst="rect">
            <a:avLst/>
          </a:prstGeom>
        </p:spPr>
        <p:txBody>
          <a:bodyPr wrap="none">
            <a:spAutoFit/>
          </a:bodyPr>
          <a:lstStyle/>
          <a:p>
            <a:pPr algn="ctr"/>
            <a:r>
              <a:rPr lang="da-DK" b="1" dirty="0"/>
              <a:t>myPortal Smart</a:t>
            </a:r>
            <a:endParaRPr lang="LID4096" b="1"/>
          </a:p>
        </p:txBody>
      </p:sp>
      <p:sp>
        <p:nvSpPr>
          <p:cNvPr id="47" name="Rectangle: Rounded Corners 46">
            <a:extLst>
              <a:ext uri="{FF2B5EF4-FFF2-40B4-BE49-F238E27FC236}">
                <a16:creationId xmlns:a16="http://schemas.microsoft.com/office/drawing/2014/main" id="{6A8B1C04-41B9-4410-AF64-A46C794EB458}"/>
              </a:ext>
            </a:extLst>
          </p:cNvPr>
          <p:cNvSpPr/>
          <p:nvPr/>
        </p:nvSpPr>
        <p:spPr>
          <a:xfrm>
            <a:off x="9582764" y="4352276"/>
            <a:ext cx="1909230" cy="919629"/>
          </a:xfrm>
          <a:prstGeom prst="round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rPr>
              <a:t>Settings made here will automatically be transferred to myPortal to go and the same applies to settings made in myPortal to go.</a:t>
            </a:r>
            <a:endParaRPr lang="LID4096" sz="1000" dirty="0">
              <a:solidFill>
                <a:schemeClr val="tx1"/>
              </a:solidFill>
            </a:endParaRPr>
          </a:p>
        </p:txBody>
      </p:sp>
      <p:pic>
        <p:nvPicPr>
          <p:cNvPr id="14" name="Picture 13">
            <a:extLst>
              <a:ext uri="{FF2B5EF4-FFF2-40B4-BE49-F238E27FC236}">
                <a16:creationId xmlns:a16="http://schemas.microsoft.com/office/drawing/2014/main" id="{1B4FEA4B-6530-49E3-B6CB-D54FE65F819A}"/>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5170908" y="2109098"/>
            <a:ext cx="1843199" cy="2683139"/>
          </a:xfrm>
          <a:prstGeom prst="rect">
            <a:avLst/>
          </a:prstGeom>
        </p:spPr>
      </p:pic>
      <p:sp>
        <p:nvSpPr>
          <p:cNvPr id="12" name="Rectangle: Rounded Corners 11">
            <a:extLst>
              <a:ext uri="{FF2B5EF4-FFF2-40B4-BE49-F238E27FC236}">
                <a16:creationId xmlns:a16="http://schemas.microsoft.com/office/drawing/2014/main" id="{661C5155-47D4-4A31-9F06-BB3D98A52FBA}"/>
              </a:ext>
            </a:extLst>
          </p:cNvPr>
          <p:cNvSpPr/>
          <p:nvPr/>
        </p:nvSpPr>
        <p:spPr>
          <a:xfrm>
            <a:off x="299384" y="1671905"/>
            <a:ext cx="2700000" cy="3600000"/>
          </a:xfrm>
          <a:prstGeom prst="round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a-DK" sz="1200" b="1" dirty="0">
              <a:solidFill>
                <a:schemeClr val="tx1"/>
              </a:solidFill>
            </a:endParaRPr>
          </a:p>
          <a:p>
            <a:r>
              <a:rPr lang="da-DK" sz="1200" b="1" u="sng" dirty="0">
                <a:solidFill>
                  <a:schemeClr val="tx1"/>
                </a:solidFill>
              </a:rPr>
              <a:t>Journal</a:t>
            </a:r>
          </a:p>
          <a:p>
            <a:endParaRPr lang="da-DK" sz="1200" b="1" u="sng" dirty="0">
              <a:solidFill>
                <a:schemeClr val="tx1"/>
              </a:solidFill>
            </a:endParaRPr>
          </a:p>
          <a:p>
            <a:r>
              <a:rPr lang="en-US" sz="1200" dirty="0">
                <a:solidFill>
                  <a:schemeClr val="tx1"/>
                </a:solidFill>
              </a:rPr>
              <a:t>In the journal, you can view:</a:t>
            </a:r>
          </a:p>
          <a:p>
            <a:endParaRPr lang="da-DK" sz="1200" dirty="0">
              <a:solidFill>
                <a:schemeClr val="tx1"/>
              </a:solidFill>
            </a:endParaRPr>
          </a:p>
          <a:p>
            <a:r>
              <a:rPr lang="en-US" sz="1200" dirty="0">
                <a:solidFill>
                  <a:schemeClr val="tx1"/>
                </a:solidFill>
              </a:rPr>
              <a:t>Calls you have made without contact</a:t>
            </a:r>
          </a:p>
          <a:p>
            <a:r>
              <a:rPr lang="da-DK" sz="1200" dirty="0">
                <a:solidFill>
                  <a:schemeClr val="tx1"/>
                </a:solidFill>
              </a:rPr>
              <a:t>Lost </a:t>
            </a:r>
            <a:r>
              <a:rPr lang="da-DK" sz="1200" dirty="0" err="1">
                <a:solidFill>
                  <a:schemeClr val="tx1"/>
                </a:solidFill>
              </a:rPr>
              <a:t>calls</a:t>
            </a:r>
            <a:endParaRPr lang="da-DK" sz="1200" dirty="0">
              <a:solidFill>
                <a:schemeClr val="tx1"/>
              </a:solidFill>
            </a:endParaRPr>
          </a:p>
          <a:p>
            <a:r>
              <a:rPr lang="da-DK" sz="1200" dirty="0" err="1">
                <a:solidFill>
                  <a:schemeClr val="tx1"/>
                </a:solidFill>
              </a:rPr>
              <a:t>Answered</a:t>
            </a:r>
            <a:r>
              <a:rPr lang="da-DK" sz="1200" dirty="0">
                <a:solidFill>
                  <a:schemeClr val="tx1"/>
                </a:solidFill>
              </a:rPr>
              <a:t> </a:t>
            </a:r>
            <a:r>
              <a:rPr lang="da-DK" sz="1200" dirty="0" err="1">
                <a:solidFill>
                  <a:schemeClr val="tx1"/>
                </a:solidFill>
              </a:rPr>
              <a:t>calls</a:t>
            </a:r>
            <a:endParaRPr lang="da-DK" sz="1200" dirty="0">
              <a:solidFill>
                <a:schemeClr val="tx1"/>
              </a:solidFill>
            </a:endParaRPr>
          </a:p>
          <a:p>
            <a:r>
              <a:rPr lang="da-DK" sz="1200" dirty="0">
                <a:solidFill>
                  <a:schemeClr val="tx1"/>
                </a:solidFill>
              </a:rPr>
              <a:t>All </a:t>
            </a:r>
            <a:r>
              <a:rPr lang="da-DK" sz="1200" dirty="0" err="1">
                <a:solidFill>
                  <a:schemeClr val="tx1"/>
                </a:solidFill>
              </a:rPr>
              <a:t>calls</a:t>
            </a:r>
            <a:endParaRPr lang="da-DK" sz="1200" dirty="0">
              <a:solidFill>
                <a:schemeClr val="tx1"/>
              </a:solidFill>
            </a:endParaRPr>
          </a:p>
          <a:p>
            <a:r>
              <a:rPr lang="da-DK" sz="1200" dirty="0" err="1">
                <a:solidFill>
                  <a:schemeClr val="tx1"/>
                </a:solidFill>
              </a:rPr>
              <a:t>Scheduled</a:t>
            </a:r>
            <a:r>
              <a:rPr lang="da-DK" sz="1200" dirty="0">
                <a:solidFill>
                  <a:schemeClr val="tx1"/>
                </a:solidFill>
              </a:rPr>
              <a:t> </a:t>
            </a:r>
            <a:r>
              <a:rPr lang="da-DK" sz="1200" dirty="0" err="1">
                <a:solidFill>
                  <a:schemeClr val="tx1"/>
                </a:solidFill>
              </a:rPr>
              <a:t>calls</a:t>
            </a:r>
            <a:endParaRPr lang="da-DK" sz="1200" dirty="0">
              <a:solidFill>
                <a:schemeClr val="tx1"/>
              </a:solidFill>
            </a:endParaRPr>
          </a:p>
          <a:p>
            <a:endParaRPr lang="LID4096" sz="1200" dirty="0">
              <a:solidFill>
                <a:schemeClr val="tx1"/>
              </a:solidFill>
            </a:endParaRPr>
          </a:p>
        </p:txBody>
      </p:sp>
    </p:spTree>
    <p:extLst>
      <p:ext uri="{BB962C8B-B14F-4D97-AF65-F5344CB8AC3E}">
        <p14:creationId xmlns:p14="http://schemas.microsoft.com/office/powerpoint/2010/main" val="1260851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7BAF188-7599-4EC5-ACF3-C5BF9559CEDB}"/>
              </a:ext>
            </a:extLst>
          </p:cNvPr>
          <p:cNvSpPr/>
          <p:nvPr/>
        </p:nvSpPr>
        <p:spPr>
          <a:xfrm>
            <a:off x="299384" y="1671905"/>
            <a:ext cx="2700000" cy="3600000"/>
          </a:xfrm>
          <a:prstGeom prst="round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a-DK" sz="1200" b="1" dirty="0">
              <a:solidFill>
                <a:schemeClr val="tx1"/>
              </a:solidFill>
            </a:endParaRPr>
          </a:p>
          <a:p>
            <a:r>
              <a:rPr lang="da-DK" sz="1200" b="1" u="sng" dirty="0">
                <a:solidFill>
                  <a:schemeClr val="tx1"/>
                </a:solidFill>
              </a:rPr>
              <a:t>Voicemail</a:t>
            </a:r>
          </a:p>
          <a:p>
            <a:endParaRPr lang="da-DK" sz="1200" dirty="0">
              <a:solidFill>
                <a:schemeClr val="tx1"/>
              </a:solidFill>
            </a:endParaRPr>
          </a:p>
          <a:p>
            <a:r>
              <a:rPr lang="en-US" sz="1200" dirty="0">
                <a:solidFill>
                  <a:schemeClr val="tx1"/>
                </a:solidFill>
              </a:rPr>
              <a:t>Overview of voicemail</a:t>
            </a:r>
          </a:p>
        </p:txBody>
      </p:sp>
      <p:pic>
        <p:nvPicPr>
          <p:cNvPr id="8" name="Graphic 7">
            <a:hlinkClick r:id="rId3" action="ppaction://hlinksldjump"/>
            <a:extLst>
              <a:ext uri="{FF2B5EF4-FFF2-40B4-BE49-F238E27FC236}">
                <a16:creationId xmlns:a16="http://schemas.microsoft.com/office/drawing/2014/main" id="{FBCB7C6F-99DA-4D22-A603-73CFB0EA0D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6384" y="5838430"/>
            <a:ext cx="360000" cy="360000"/>
          </a:xfrm>
          <a:prstGeom prst="rect">
            <a:avLst/>
          </a:prstGeom>
        </p:spPr>
      </p:pic>
      <p:pic>
        <p:nvPicPr>
          <p:cNvPr id="9" name="Graphic 8">
            <a:hlinkClick r:id="rId5" action="ppaction://hlinksldjump"/>
            <a:extLst>
              <a:ext uri="{FF2B5EF4-FFF2-40B4-BE49-F238E27FC236}">
                <a16:creationId xmlns:a16="http://schemas.microsoft.com/office/drawing/2014/main" id="{1B875007-668C-4BE1-9234-AFB814E295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384" y="5838430"/>
            <a:ext cx="360000" cy="360000"/>
          </a:xfrm>
          <a:prstGeom prst="rect">
            <a:avLst/>
          </a:prstGeom>
        </p:spPr>
      </p:pic>
      <p:pic>
        <p:nvPicPr>
          <p:cNvPr id="41" name="Picture 40">
            <a:extLst>
              <a:ext uri="{FF2B5EF4-FFF2-40B4-BE49-F238E27FC236}">
                <a16:creationId xmlns:a16="http://schemas.microsoft.com/office/drawing/2014/main" id="{696ACAA4-5B5E-4B67-A862-51164B2770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9525" y="1750817"/>
            <a:ext cx="7679471" cy="3929693"/>
          </a:xfrm>
          <a:prstGeom prst="rect">
            <a:avLst/>
          </a:prstGeom>
        </p:spPr>
      </p:pic>
      <p:sp>
        <p:nvSpPr>
          <p:cNvPr id="43" name="Rectangle 42">
            <a:extLst>
              <a:ext uri="{FF2B5EF4-FFF2-40B4-BE49-F238E27FC236}">
                <a16:creationId xmlns:a16="http://schemas.microsoft.com/office/drawing/2014/main" id="{B9C20994-9E1C-46FD-8A1C-0AEC5363AC94}"/>
              </a:ext>
            </a:extLst>
          </p:cNvPr>
          <p:cNvSpPr/>
          <p:nvPr/>
        </p:nvSpPr>
        <p:spPr>
          <a:xfrm>
            <a:off x="5297387" y="1017333"/>
            <a:ext cx="1674946" cy="369332"/>
          </a:xfrm>
          <a:prstGeom prst="rect">
            <a:avLst/>
          </a:prstGeom>
        </p:spPr>
        <p:txBody>
          <a:bodyPr wrap="none">
            <a:spAutoFit/>
          </a:bodyPr>
          <a:lstStyle/>
          <a:p>
            <a:pPr algn="ctr"/>
            <a:r>
              <a:rPr lang="da-DK" b="1" dirty="0"/>
              <a:t>myPortal Smart</a:t>
            </a:r>
            <a:endParaRPr lang="LID4096" b="1"/>
          </a:p>
        </p:txBody>
      </p:sp>
      <p:sp>
        <p:nvSpPr>
          <p:cNvPr id="47" name="Rectangle: Rounded Corners 46">
            <a:extLst>
              <a:ext uri="{FF2B5EF4-FFF2-40B4-BE49-F238E27FC236}">
                <a16:creationId xmlns:a16="http://schemas.microsoft.com/office/drawing/2014/main" id="{6A8B1C04-41B9-4410-AF64-A46C794EB458}"/>
              </a:ext>
            </a:extLst>
          </p:cNvPr>
          <p:cNvSpPr/>
          <p:nvPr/>
        </p:nvSpPr>
        <p:spPr>
          <a:xfrm>
            <a:off x="9582764" y="4352276"/>
            <a:ext cx="1909230" cy="919629"/>
          </a:xfrm>
          <a:prstGeom prst="round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rPr>
              <a:t>Settings made here will automatically be transferred to myPortal to go and the same applies to settings made in myPortal to go.</a:t>
            </a:r>
            <a:endParaRPr lang="LID4096" sz="1000" dirty="0">
              <a:solidFill>
                <a:schemeClr val="tx1"/>
              </a:solidFill>
            </a:endParaRPr>
          </a:p>
        </p:txBody>
      </p:sp>
      <p:pic>
        <p:nvPicPr>
          <p:cNvPr id="14" name="Picture 13">
            <a:extLst>
              <a:ext uri="{FF2B5EF4-FFF2-40B4-BE49-F238E27FC236}">
                <a16:creationId xmlns:a16="http://schemas.microsoft.com/office/drawing/2014/main" id="{1B4FEA4B-6530-49E3-B6CB-D54FE65F819A}"/>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5173241" y="2109098"/>
            <a:ext cx="1838533" cy="2683139"/>
          </a:xfrm>
          <a:prstGeom prst="rect">
            <a:avLst/>
          </a:prstGeom>
        </p:spPr>
      </p:pic>
    </p:spTree>
    <p:extLst>
      <p:ext uri="{BB962C8B-B14F-4D97-AF65-F5344CB8AC3E}">
        <p14:creationId xmlns:p14="http://schemas.microsoft.com/office/powerpoint/2010/main" val="3740194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9C108C68-C8D4-428C-9B12-4406DE723AD2}"/>
              </a:ext>
            </a:extLst>
          </p:cNvPr>
          <p:cNvSpPr/>
          <p:nvPr/>
        </p:nvSpPr>
        <p:spPr>
          <a:xfrm>
            <a:off x="299384" y="1671905"/>
            <a:ext cx="2700000" cy="3600000"/>
          </a:xfrm>
          <a:prstGeom prst="round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a-DK" sz="1200" b="1" dirty="0">
              <a:solidFill>
                <a:schemeClr val="tx1"/>
              </a:solidFill>
            </a:endParaRPr>
          </a:p>
          <a:p>
            <a:r>
              <a:rPr lang="da-DK" sz="1200" b="1" u="sng" dirty="0" err="1">
                <a:solidFill>
                  <a:schemeClr val="tx1"/>
                </a:solidFill>
              </a:rPr>
              <a:t>Instant</a:t>
            </a:r>
            <a:r>
              <a:rPr lang="da-DK" sz="1200" b="1" u="sng" dirty="0">
                <a:solidFill>
                  <a:schemeClr val="tx1"/>
                </a:solidFill>
              </a:rPr>
              <a:t> messages</a:t>
            </a:r>
          </a:p>
          <a:p>
            <a:endParaRPr lang="da-DK" sz="1200" dirty="0">
              <a:solidFill>
                <a:schemeClr val="tx1"/>
              </a:solidFill>
            </a:endParaRPr>
          </a:p>
          <a:p>
            <a:r>
              <a:rPr lang="en-US" sz="1200" dirty="0">
                <a:solidFill>
                  <a:schemeClr val="tx1"/>
                </a:solidFill>
              </a:rPr>
              <a:t>Here you can "chat" together, ideal for phone messages, even when on the “Road”</a:t>
            </a:r>
            <a:endParaRPr lang="LID4096" sz="1200" dirty="0">
              <a:solidFill>
                <a:schemeClr val="tx1"/>
              </a:solidFill>
            </a:endParaRPr>
          </a:p>
        </p:txBody>
      </p:sp>
      <p:pic>
        <p:nvPicPr>
          <p:cNvPr id="8" name="Graphic 7">
            <a:hlinkClick r:id="rId3" action="ppaction://hlinksldjump"/>
            <a:extLst>
              <a:ext uri="{FF2B5EF4-FFF2-40B4-BE49-F238E27FC236}">
                <a16:creationId xmlns:a16="http://schemas.microsoft.com/office/drawing/2014/main" id="{FBCB7C6F-99DA-4D22-A603-73CFB0EA0D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6384" y="5838430"/>
            <a:ext cx="360000" cy="360000"/>
          </a:xfrm>
          <a:prstGeom prst="rect">
            <a:avLst/>
          </a:prstGeom>
        </p:spPr>
      </p:pic>
      <p:pic>
        <p:nvPicPr>
          <p:cNvPr id="9" name="Graphic 8">
            <a:hlinkClick r:id="rId5" action="ppaction://hlinksldjump"/>
            <a:extLst>
              <a:ext uri="{FF2B5EF4-FFF2-40B4-BE49-F238E27FC236}">
                <a16:creationId xmlns:a16="http://schemas.microsoft.com/office/drawing/2014/main" id="{1B875007-668C-4BE1-9234-AFB814E295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384" y="5838430"/>
            <a:ext cx="360000" cy="360000"/>
          </a:xfrm>
          <a:prstGeom prst="rect">
            <a:avLst/>
          </a:prstGeom>
        </p:spPr>
      </p:pic>
      <p:pic>
        <p:nvPicPr>
          <p:cNvPr id="41" name="Picture 40">
            <a:extLst>
              <a:ext uri="{FF2B5EF4-FFF2-40B4-BE49-F238E27FC236}">
                <a16:creationId xmlns:a16="http://schemas.microsoft.com/office/drawing/2014/main" id="{696ACAA4-5B5E-4B67-A862-51164B2770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9525" y="1750817"/>
            <a:ext cx="7679471" cy="3929693"/>
          </a:xfrm>
          <a:prstGeom prst="rect">
            <a:avLst/>
          </a:prstGeom>
        </p:spPr>
      </p:pic>
      <p:sp>
        <p:nvSpPr>
          <p:cNvPr id="43" name="Rectangle 42">
            <a:extLst>
              <a:ext uri="{FF2B5EF4-FFF2-40B4-BE49-F238E27FC236}">
                <a16:creationId xmlns:a16="http://schemas.microsoft.com/office/drawing/2014/main" id="{B9C20994-9E1C-46FD-8A1C-0AEC5363AC94}"/>
              </a:ext>
            </a:extLst>
          </p:cNvPr>
          <p:cNvSpPr/>
          <p:nvPr/>
        </p:nvSpPr>
        <p:spPr>
          <a:xfrm>
            <a:off x="5297387" y="1017333"/>
            <a:ext cx="1674946" cy="369332"/>
          </a:xfrm>
          <a:prstGeom prst="rect">
            <a:avLst/>
          </a:prstGeom>
        </p:spPr>
        <p:txBody>
          <a:bodyPr wrap="none">
            <a:spAutoFit/>
          </a:bodyPr>
          <a:lstStyle/>
          <a:p>
            <a:pPr algn="ctr"/>
            <a:r>
              <a:rPr lang="da-DK" b="1" dirty="0"/>
              <a:t>myPortal Smart</a:t>
            </a:r>
            <a:endParaRPr lang="LID4096" b="1"/>
          </a:p>
        </p:txBody>
      </p:sp>
      <p:sp>
        <p:nvSpPr>
          <p:cNvPr id="47" name="Rectangle: Rounded Corners 46">
            <a:extLst>
              <a:ext uri="{FF2B5EF4-FFF2-40B4-BE49-F238E27FC236}">
                <a16:creationId xmlns:a16="http://schemas.microsoft.com/office/drawing/2014/main" id="{6A8B1C04-41B9-4410-AF64-A46C794EB458}"/>
              </a:ext>
            </a:extLst>
          </p:cNvPr>
          <p:cNvSpPr/>
          <p:nvPr/>
        </p:nvSpPr>
        <p:spPr>
          <a:xfrm>
            <a:off x="9582764" y="4352276"/>
            <a:ext cx="1909230" cy="919629"/>
          </a:xfrm>
          <a:prstGeom prst="round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rPr>
              <a:t>Settings made here will automatically be transferred to myPortal to go and the same applies to settings made in myPortal to go.</a:t>
            </a:r>
            <a:endParaRPr lang="LID4096" sz="1000" dirty="0">
              <a:solidFill>
                <a:schemeClr val="tx1"/>
              </a:solidFill>
            </a:endParaRPr>
          </a:p>
        </p:txBody>
      </p:sp>
      <p:pic>
        <p:nvPicPr>
          <p:cNvPr id="14" name="Picture 13">
            <a:extLst>
              <a:ext uri="{FF2B5EF4-FFF2-40B4-BE49-F238E27FC236}">
                <a16:creationId xmlns:a16="http://schemas.microsoft.com/office/drawing/2014/main" id="{1B4FEA4B-6530-49E3-B6CB-D54FE65F819A}"/>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5173241" y="2112702"/>
            <a:ext cx="1838533" cy="2675930"/>
          </a:xfrm>
          <a:prstGeom prst="rect">
            <a:avLst/>
          </a:prstGeom>
        </p:spPr>
      </p:pic>
    </p:spTree>
    <p:extLst>
      <p:ext uri="{BB962C8B-B14F-4D97-AF65-F5344CB8AC3E}">
        <p14:creationId xmlns:p14="http://schemas.microsoft.com/office/powerpoint/2010/main" val="2034609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1E4C5066-D0BC-41C9-867F-36D8C4404009}"/>
              </a:ext>
            </a:extLst>
          </p:cNvPr>
          <p:cNvSpPr/>
          <p:nvPr/>
        </p:nvSpPr>
        <p:spPr>
          <a:xfrm>
            <a:off x="299384" y="1671905"/>
            <a:ext cx="2700000" cy="3600000"/>
          </a:xfrm>
          <a:prstGeom prst="round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a-DK" sz="1200" b="1" dirty="0">
              <a:solidFill>
                <a:schemeClr val="tx1"/>
              </a:solidFill>
            </a:endParaRPr>
          </a:p>
          <a:p>
            <a:r>
              <a:rPr lang="da-DK" sz="1200" b="1" u="sng" dirty="0">
                <a:solidFill>
                  <a:schemeClr val="tx1"/>
                </a:solidFill>
              </a:rPr>
              <a:t>Conference</a:t>
            </a:r>
          </a:p>
          <a:p>
            <a:endParaRPr lang="da-DK" sz="1200" dirty="0">
              <a:solidFill>
                <a:schemeClr val="tx1"/>
              </a:solidFill>
            </a:endParaRPr>
          </a:p>
          <a:p>
            <a:r>
              <a:rPr lang="da-DK" sz="1200" dirty="0">
                <a:solidFill>
                  <a:schemeClr val="tx1"/>
                </a:solidFill>
              </a:rPr>
              <a:t>myPortal Smart </a:t>
            </a:r>
            <a:r>
              <a:rPr lang="da-DK" sz="1200" dirty="0" err="1">
                <a:solidFill>
                  <a:schemeClr val="tx1"/>
                </a:solidFill>
              </a:rPr>
              <a:t>conference</a:t>
            </a:r>
            <a:r>
              <a:rPr lang="da-DK" sz="1200" dirty="0">
                <a:solidFill>
                  <a:schemeClr val="tx1"/>
                </a:solidFill>
              </a:rPr>
              <a:t> </a:t>
            </a:r>
            <a:r>
              <a:rPr lang="da-DK" sz="1200" dirty="0" err="1">
                <a:solidFill>
                  <a:schemeClr val="tx1"/>
                </a:solidFill>
              </a:rPr>
              <a:t>requires</a:t>
            </a:r>
            <a:r>
              <a:rPr lang="da-DK" sz="1200" dirty="0">
                <a:solidFill>
                  <a:schemeClr val="tx1"/>
                </a:solidFill>
              </a:rPr>
              <a:t> </a:t>
            </a:r>
            <a:r>
              <a:rPr lang="da-DK" sz="1200" dirty="0" err="1">
                <a:solidFill>
                  <a:schemeClr val="tx1"/>
                </a:solidFill>
              </a:rPr>
              <a:t>license</a:t>
            </a:r>
            <a:r>
              <a:rPr lang="da-DK" sz="1200" dirty="0">
                <a:solidFill>
                  <a:schemeClr val="tx1"/>
                </a:solidFill>
              </a:rPr>
              <a:t> per user, </a:t>
            </a:r>
            <a:r>
              <a:rPr lang="da-DK" sz="1200" dirty="0" err="1">
                <a:solidFill>
                  <a:schemeClr val="tx1"/>
                </a:solidFill>
              </a:rPr>
              <a:t>see</a:t>
            </a:r>
            <a:r>
              <a:rPr lang="da-DK" sz="1200" dirty="0">
                <a:solidFill>
                  <a:schemeClr val="tx1"/>
                </a:solidFill>
              </a:rPr>
              <a:t> options</a:t>
            </a:r>
            <a:endParaRPr lang="LID4096" sz="1200" dirty="0">
              <a:solidFill>
                <a:schemeClr val="tx1"/>
              </a:solidFill>
            </a:endParaRPr>
          </a:p>
        </p:txBody>
      </p:sp>
      <p:pic>
        <p:nvPicPr>
          <p:cNvPr id="8" name="Graphic 7">
            <a:hlinkClick r:id="rId3" action="ppaction://hlinksldjump"/>
            <a:extLst>
              <a:ext uri="{FF2B5EF4-FFF2-40B4-BE49-F238E27FC236}">
                <a16:creationId xmlns:a16="http://schemas.microsoft.com/office/drawing/2014/main" id="{FBCB7C6F-99DA-4D22-A603-73CFB0EA0D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6384" y="5838430"/>
            <a:ext cx="360000" cy="360000"/>
          </a:xfrm>
          <a:prstGeom prst="rect">
            <a:avLst/>
          </a:prstGeom>
        </p:spPr>
      </p:pic>
      <p:pic>
        <p:nvPicPr>
          <p:cNvPr id="9" name="Graphic 8">
            <a:hlinkClick r:id="rId5" action="ppaction://hlinksldjump"/>
            <a:extLst>
              <a:ext uri="{FF2B5EF4-FFF2-40B4-BE49-F238E27FC236}">
                <a16:creationId xmlns:a16="http://schemas.microsoft.com/office/drawing/2014/main" id="{1B875007-668C-4BE1-9234-AFB814E295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384" y="5838430"/>
            <a:ext cx="360000" cy="360000"/>
          </a:xfrm>
          <a:prstGeom prst="rect">
            <a:avLst/>
          </a:prstGeom>
        </p:spPr>
      </p:pic>
      <p:pic>
        <p:nvPicPr>
          <p:cNvPr id="41" name="Picture 40">
            <a:extLst>
              <a:ext uri="{FF2B5EF4-FFF2-40B4-BE49-F238E27FC236}">
                <a16:creationId xmlns:a16="http://schemas.microsoft.com/office/drawing/2014/main" id="{696ACAA4-5B5E-4B67-A862-51164B2770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9525" y="1750817"/>
            <a:ext cx="7679471" cy="3929693"/>
          </a:xfrm>
          <a:prstGeom prst="rect">
            <a:avLst/>
          </a:prstGeom>
        </p:spPr>
      </p:pic>
      <p:sp>
        <p:nvSpPr>
          <p:cNvPr id="43" name="Rectangle 42">
            <a:extLst>
              <a:ext uri="{FF2B5EF4-FFF2-40B4-BE49-F238E27FC236}">
                <a16:creationId xmlns:a16="http://schemas.microsoft.com/office/drawing/2014/main" id="{B9C20994-9E1C-46FD-8A1C-0AEC5363AC94}"/>
              </a:ext>
            </a:extLst>
          </p:cNvPr>
          <p:cNvSpPr/>
          <p:nvPr/>
        </p:nvSpPr>
        <p:spPr>
          <a:xfrm>
            <a:off x="5297387" y="1017333"/>
            <a:ext cx="1674946" cy="369332"/>
          </a:xfrm>
          <a:prstGeom prst="rect">
            <a:avLst/>
          </a:prstGeom>
        </p:spPr>
        <p:txBody>
          <a:bodyPr wrap="none">
            <a:spAutoFit/>
          </a:bodyPr>
          <a:lstStyle/>
          <a:p>
            <a:pPr algn="ctr"/>
            <a:r>
              <a:rPr lang="da-DK" b="1" dirty="0"/>
              <a:t>myPortal Smart</a:t>
            </a:r>
            <a:endParaRPr lang="LID4096" b="1"/>
          </a:p>
        </p:txBody>
      </p:sp>
      <p:sp>
        <p:nvSpPr>
          <p:cNvPr id="47" name="Rectangle: Rounded Corners 46">
            <a:extLst>
              <a:ext uri="{FF2B5EF4-FFF2-40B4-BE49-F238E27FC236}">
                <a16:creationId xmlns:a16="http://schemas.microsoft.com/office/drawing/2014/main" id="{6A8B1C04-41B9-4410-AF64-A46C794EB458}"/>
              </a:ext>
            </a:extLst>
          </p:cNvPr>
          <p:cNvSpPr/>
          <p:nvPr/>
        </p:nvSpPr>
        <p:spPr>
          <a:xfrm>
            <a:off x="9582764" y="4352276"/>
            <a:ext cx="1909230" cy="919629"/>
          </a:xfrm>
          <a:prstGeom prst="round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rPr>
              <a:t>Settings made here will automatically be transferred to myPortal to go and the same applies to settings made in myPortal to go.</a:t>
            </a:r>
            <a:endParaRPr lang="LID4096" sz="1000" dirty="0">
              <a:solidFill>
                <a:schemeClr val="tx1"/>
              </a:solidFill>
            </a:endParaRPr>
          </a:p>
        </p:txBody>
      </p:sp>
      <p:pic>
        <p:nvPicPr>
          <p:cNvPr id="14" name="Picture 13">
            <a:extLst>
              <a:ext uri="{FF2B5EF4-FFF2-40B4-BE49-F238E27FC236}">
                <a16:creationId xmlns:a16="http://schemas.microsoft.com/office/drawing/2014/main" id="{1B4FEA4B-6530-49E3-B6CB-D54FE65F819A}"/>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5181207" y="2112702"/>
            <a:ext cx="1822600" cy="2700000"/>
          </a:xfrm>
          <a:prstGeom prst="rect">
            <a:avLst/>
          </a:prstGeom>
        </p:spPr>
      </p:pic>
    </p:spTree>
    <p:extLst>
      <p:ext uri="{BB962C8B-B14F-4D97-AF65-F5344CB8AC3E}">
        <p14:creationId xmlns:p14="http://schemas.microsoft.com/office/powerpoint/2010/main" val="2306677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D72ADD8A-2E53-485F-8609-36ACE4749130}"/>
              </a:ext>
            </a:extLst>
          </p:cNvPr>
          <p:cNvSpPr/>
          <p:nvPr/>
        </p:nvSpPr>
        <p:spPr>
          <a:xfrm>
            <a:off x="299384" y="1671905"/>
            <a:ext cx="2700000" cy="3600000"/>
          </a:xfrm>
          <a:prstGeom prst="round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a-DK" sz="1200" dirty="0">
              <a:solidFill>
                <a:schemeClr val="tx1"/>
              </a:solidFill>
            </a:endParaRPr>
          </a:p>
          <a:p>
            <a:r>
              <a:rPr lang="da-DK" sz="1200" b="1" u="sng" dirty="0">
                <a:solidFill>
                  <a:schemeClr val="tx1"/>
                </a:solidFill>
              </a:rPr>
              <a:t>UC-Server</a:t>
            </a:r>
            <a:endParaRPr lang="LID4096" sz="1200" b="1" u="sng" dirty="0">
              <a:solidFill>
                <a:schemeClr val="tx1"/>
              </a:solidFill>
            </a:endParaRPr>
          </a:p>
          <a:p>
            <a:endParaRPr lang="da-DK" sz="1200" dirty="0">
              <a:solidFill>
                <a:schemeClr val="tx1"/>
              </a:solidFill>
            </a:endParaRPr>
          </a:p>
          <a:p>
            <a:r>
              <a:rPr lang="en-US" sz="1200" dirty="0">
                <a:solidFill>
                  <a:schemeClr val="tx1"/>
                </a:solidFill>
              </a:rPr>
              <a:t>Setting up the connection to OSBiz</a:t>
            </a:r>
          </a:p>
          <a:p>
            <a:endParaRPr lang="da-DK" sz="1200" dirty="0">
              <a:solidFill>
                <a:schemeClr val="tx1"/>
              </a:solidFill>
            </a:endParaRPr>
          </a:p>
          <a:p>
            <a:r>
              <a:rPr lang="da-DK" sz="1200" b="1" u="sng" dirty="0" err="1">
                <a:solidFill>
                  <a:schemeClr val="tx1"/>
                </a:solidFill>
              </a:rPr>
              <a:t>Apperarance</a:t>
            </a:r>
            <a:endParaRPr lang="da-DK" sz="1200" b="1" u="sng" dirty="0">
              <a:solidFill>
                <a:schemeClr val="tx1"/>
              </a:solidFill>
            </a:endParaRPr>
          </a:p>
          <a:p>
            <a:endParaRPr lang="da-DK" sz="1200" dirty="0">
              <a:solidFill>
                <a:schemeClr val="tx1"/>
              </a:solidFill>
            </a:endParaRPr>
          </a:p>
          <a:p>
            <a:r>
              <a:rPr lang="en-US" sz="1200" dirty="0">
                <a:solidFill>
                  <a:schemeClr val="tx1"/>
                </a:solidFill>
              </a:rPr>
              <a:t>How should myPortal smart be presented on my screen</a:t>
            </a:r>
            <a:endParaRPr lang="da-DK" sz="1200" dirty="0">
              <a:solidFill>
                <a:schemeClr val="tx1"/>
              </a:solidFill>
            </a:endParaRPr>
          </a:p>
          <a:p>
            <a:endParaRPr lang="da-DK" sz="1200" b="1" u="sng" dirty="0">
              <a:solidFill>
                <a:schemeClr val="tx1"/>
              </a:solidFill>
            </a:endParaRPr>
          </a:p>
          <a:p>
            <a:r>
              <a:rPr lang="da-DK" sz="1200" b="1" u="sng" dirty="0">
                <a:solidFill>
                  <a:schemeClr val="tx1"/>
                </a:solidFill>
              </a:rPr>
              <a:t>Voicemail</a:t>
            </a:r>
          </a:p>
          <a:p>
            <a:endParaRPr lang="da-DK" sz="1200" b="1" u="sng" dirty="0">
              <a:solidFill>
                <a:schemeClr val="tx1"/>
              </a:solidFill>
            </a:endParaRPr>
          </a:p>
          <a:p>
            <a:r>
              <a:rPr lang="en-US" sz="1200" dirty="0">
                <a:solidFill>
                  <a:schemeClr val="tx1"/>
                </a:solidFill>
              </a:rPr>
              <a:t>Setting up voicemail and absence messages</a:t>
            </a:r>
            <a:endParaRPr lang="LID4096" sz="1200" dirty="0">
              <a:solidFill>
                <a:schemeClr val="tx1"/>
              </a:solidFill>
            </a:endParaRPr>
          </a:p>
        </p:txBody>
      </p:sp>
      <p:pic>
        <p:nvPicPr>
          <p:cNvPr id="8" name="Graphic 7">
            <a:hlinkClick r:id="rId3" action="ppaction://hlinksldjump"/>
            <a:extLst>
              <a:ext uri="{FF2B5EF4-FFF2-40B4-BE49-F238E27FC236}">
                <a16:creationId xmlns:a16="http://schemas.microsoft.com/office/drawing/2014/main" id="{FBCB7C6F-99DA-4D22-A603-73CFB0EA0D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6384" y="5838430"/>
            <a:ext cx="360000" cy="360000"/>
          </a:xfrm>
          <a:prstGeom prst="rect">
            <a:avLst/>
          </a:prstGeom>
        </p:spPr>
      </p:pic>
      <p:pic>
        <p:nvPicPr>
          <p:cNvPr id="9" name="Graphic 8">
            <a:hlinkClick r:id="rId5" action="ppaction://hlinksldjump"/>
            <a:extLst>
              <a:ext uri="{FF2B5EF4-FFF2-40B4-BE49-F238E27FC236}">
                <a16:creationId xmlns:a16="http://schemas.microsoft.com/office/drawing/2014/main" id="{1B875007-668C-4BE1-9234-AFB814E295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384" y="5838430"/>
            <a:ext cx="360000" cy="360000"/>
          </a:xfrm>
          <a:prstGeom prst="rect">
            <a:avLst/>
          </a:prstGeom>
        </p:spPr>
      </p:pic>
      <p:pic>
        <p:nvPicPr>
          <p:cNvPr id="41" name="Picture 40">
            <a:extLst>
              <a:ext uri="{FF2B5EF4-FFF2-40B4-BE49-F238E27FC236}">
                <a16:creationId xmlns:a16="http://schemas.microsoft.com/office/drawing/2014/main" id="{696ACAA4-5B5E-4B67-A862-51164B2770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9525" y="1750817"/>
            <a:ext cx="7679471" cy="3929693"/>
          </a:xfrm>
          <a:prstGeom prst="rect">
            <a:avLst/>
          </a:prstGeom>
        </p:spPr>
      </p:pic>
      <p:sp>
        <p:nvSpPr>
          <p:cNvPr id="43" name="Rectangle 42">
            <a:extLst>
              <a:ext uri="{FF2B5EF4-FFF2-40B4-BE49-F238E27FC236}">
                <a16:creationId xmlns:a16="http://schemas.microsoft.com/office/drawing/2014/main" id="{B9C20994-9E1C-46FD-8A1C-0AEC5363AC94}"/>
              </a:ext>
            </a:extLst>
          </p:cNvPr>
          <p:cNvSpPr/>
          <p:nvPr/>
        </p:nvSpPr>
        <p:spPr>
          <a:xfrm>
            <a:off x="5297387" y="1017333"/>
            <a:ext cx="1674946" cy="369332"/>
          </a:xfrm>
          <a:prstGeom prst="rect">
            <a:avLst/>
          </a:prstGeom>
        </p:spPr>
        <p:txBody>
          <a:bodyPr wrap="none">
            <a:spAutoFit/>
          </a:bodyPr>
          <a:lstStyle/>
          <a:p>
            <a:pPr algn="ctr"/>
            <a:r>
              <a:rPr lang="da-DK" b="1" dirty="0"/>
              <a:t>myPortal Smart</a:t>
            </a:r>
            <a:endParaRPr lang="LID4096" b="1"/>
          </a:p>
        </p:txBody>
      </p:sp>
      <p:sp>
        <p:nvSpPr>
          <p:cNvPr id="47" name="Rectangle: Rounded Corners 46">
            <a:extLst>
              <a:ext uri="{FF2B5EF4-FFF2-40B4-BE49-F238E27FC236}">
                <a16:creationId xmlns:a16="http://schemas.microsoft.com/office/drawing/2014/main" id="{6A8B1C04-41B9-4410-AF64-A46C794EB458}"/>
              </a:ext>
            </a:extLst>
          </p:cNvPr>
          <p:cNvSpPr/>
          <p:nvPr/>
        </p:nvSpPr>
        <p:spPr>
          <a:xfrm>
            <a:off x="9582764" y="4352276"/>
            <a:ext cx="1909230" cy="919629"/>
          </a:xfrm>
          <a:prstGeom prst="round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rPr>
              <a:t>Settings made here will automatically be transferred to myPortal to go and the same applies to settings made in myPortal to go.</a:t>
            </a:r>
            <a:endParaRPr lang="LID4096" sz="1000" dirty="0">
              <a:solidFill>
                <a:schemeClr val="tx1"/>
              </a:solidFill>
            </a:endParaRPr>
          </a:p>
        </p:txBody>
      </p:sp>
      <p:pic>
        <p:nvPicPr>
          <p:cNvPr id="14" name="Picture 13">
            <a:extLst>
              <a:ext uri="{FF2B5EF4-FFF2-40B4-BE49-F238E27FC236}">
                <a16:creationId xmlns:a16="http://schemas.microsoft.com/office/drawing/2014/main" id="{1B4FEA4B-6530-49E3-B6CB-D54FE65F819A}"/>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5189075" y="2114090"/>
            <a:ext cx="1836000" cy="2700000"/>
          </a:xfrm>
          <a:prstGeom prst="rect">
            <a:avLst/>
          </a:prstGeom>
        </p:spPr>
      </p:pic>
      <p:pic>
        <p:nvPicPr>
          <p:cNvPr id="3" name="Picture 2">
            <a:extLst>
              <a:ext uri="{FF2B5EF4-FFF2-40B4-BE49-F238E27FC236}">
                <a16:creationId xmlns:a16="http://schemas.microsoft.com/office/drawing/2014/main" id="{B010E95D-8D50-4EF4-8EE1-40A7AFF1F5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89075" y="2109895"/>
            <a:ext cx="1851563" cy="2700000"/>
          </a:xfrm>
          <a:prstGeom prst="rect">
            <a:avLst/>
          </a:prstGeom>
        </p:spPr>
      </p:pic>
      <p:pic>
        <p:nvPicPr>
          <p:cNvPr id="5" name="Picture 4">
            <a:extLst>
              <a:ext uri="{FF2B5EF4-FFF2-40B4-BE49-F238E27FC236}">
                <a16:creationId xmlns:a16="http://schemas.microsoft.com/office/drawing/2014/main" id="{99B3EEAA-626D-489D-AD59-7E00001B243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89142" y="2102655"/>
            <a:ext cx="1843674" cy="2700000"/>
          </a:xfrm>
          <a:prstGeom prst="rect">
            <a:avLst/>
          </a:prstGeom>
        </p:spPr>
      </p:pic>
    </p:spTree>
    <p:extLst>
      <p:ext uri="{BB962C8B-B14F-4D97-AF65-F5344CB8AC3E}">
        <p14:creationId xmlns:p14="http://schemas.microsoft.com/office/powerpoint/2010/main" val="429199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5354004-D68F-4D2D-B2C1-0CA45FF1A0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947" y="1525669"/>
            <a:ext cx="1482058" cy="2880000"/>
          </a:xfrm>
          <a:prstGeom prst="rect">
            <a:avLst/>
          </a:prstGeom>
        </p:spPr>
      </p:pic>
      <p:pic>
        <p:nvPicPr>
          <p:cNvPr id="15" name="Picture 14">
            <a:extLst>
              <a:ext uri="{FF2B5EF4-FFF2-40B4-BE49-F238E27FC236}">
                <a16:creationId xmlns:a16="http://schemas.microsoft.com/office/drawing/2014/main" id="{0323E2E0-3E12-4F6C-A23A-6C01964EE6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231" y="1525669"/>
            <a:ext cx="1482058" cy="2880000"/>
          </a:xfrm>
          <a:prstGeom prst="rect">
            <a:avLst/>
          </a:prstGeom>
        </p:spPr>
      </p:pic>
      <p:pic>
        <p:nvPicPr>
          <p:cNvPr id="17" name="Picture 16">
            <a:extLst>
              <a:ext uri="{FF2B5EF4-FFF2-40B4-BE49-F238E27FC236}">
                <a16:creationId xmlns:a16="http://schemas.microsoft.com/office/drawing/2014/main" id="{218BC033-D99D-49B9-BDBA-20ABD945F0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7515" y="1525669"/>
            <a:ext cx="1482058" cy="2880000"/>
          </a:xfrm>
          <a:prstGeom prst="rect">
            <a:avLst/>
          </a:prstGeom>
        </p:spPr>
      </p:pic>
      <p:sp>
        <p:nvSpPr>
          <p:cNvPr id="20" name="Rectangle 19">
            <a:extLst>
              <a:ext uri="{FF2B5EF4-FFF2-40B4-BE49-F238E27FC236}">
                <a16:creationId xmlns:a16="http://schemas.microsoft.com/office/drawing/2014/main" id="{4BBD1F41-9955-4F0F-805D-A8D4612733F9}"/>
              </a:ext>
            </a:extLst>
          </p:cNvPr>
          <p:cNvSpPr/>
          <p:nvPr/>
        </p:nvSpPr>
        <p:spPr>
          <a:xfrm>
            <a:off x="5363866" y="1032327"/>
            <a:ext cx="1587101" cy="369332"/>
          </a:xfrm>
          <a:prstGeom prst="rect">
            <a:avLst/>
          </a:prstGeom>
        </p:spPr>
        <p:txBody>
          <a:bodyPr wrap="none">
            <a:spAutoFit/>
          </a:bodyPr>
          <a:lstStyle/>
          <a:p>
            <a:pPr algn="ctr"/>
            <a:r>
              <a:rPr lang="da-DK" b="1" dirty="0"/>
              <a:t>myPortal to go</a:t>
            </a:r>
            <a:endParaRPr lang="LID4096" b="1"/>
          </a:p>
        </p:txBody>
      </p:sp>
      <p:pic>
        <p:nvPicPr>
          <p:cNvPr id="5" name="Picture 4">
            <a:extLst>
              <a:ext uri="{FF2B5EF4-FFF2-40B4-BE49-F238E27FC236}">
                <a16:creationId xmlns:a16="http://schemas.microsoft.com/office/drawing/2014/main" id="{6DEC2136-F12D-4A36-BDD0-C39B827B38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5567" y="1525669"/>
            <a:ext cx="1482058" cy="2880000"/>
          </a:xfrm>
          <a:prstGeom prst="rect">
            <a:avLst/>
          </a:prstGeom>
        </p:spPr>
      </p:pic>
      <p:pic>
        <p:nvPicPr>
          <p:cNvPr id="9" name="Picture 8">
            <a:extLst>
              <a:ext uri="{FF2B5EF4-FFF2-40B4-BE49-F238E27FC236}">
                <a16:creationId xmlns:a16="http://schemas.microsoft.com/office/drawing/2014/main" id="{2A4F6891-2059-43DB-A9D0-534C6AA379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59851" y="1525669"/>
            <a:ext cx="1482058" cy="2880000"/>
          </a:xfrm>
          <a:prstGeom prst="rect">
            <a:avLst/>
          </a:prstGeom>
        </p:spPr>
      </p:pic>
      <p:pic>
        <p:nvPicPr>
          <p:cNvPr id="7" name="Picture 6">
            <a:extLst>
              <a:ext uri="{FF2B5EF4-FFF2-40B4-BE49-F238E27FC236}">
                <a16:creationId xmlns:a16="http://schemas.microsoft.com/office/drawing/2014/main" id="{B04D66F3-4780-4CFC-8082-3E01EF7284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44135" y="1525669"/>
            <a:ext cx="1482058" cy="2880000"/>
          </a:xfrm>
          <a:prstGeom prst="rect">
            <a:avLst/>
          </a:prstGeom>
        </p:spPr>
      </p:pic>
      <p:pic>
        <p:nvPicPr>
          <p:cNvPr id="11" name="Picture 10">
            <a:extLst>
              <a:ext uri="{FF2B5EF4-FFF2-40B4-BE49-F238E27FC236}">
                <a16:creationId xmlns:a16="http://schemas.microsoft.com/office/drawing/2014/main" id="{86F871EE-D3BF-4194-9137-A5FF0AC3C9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01868" y="1525669"/>
            <a:ext cx="1482058" cy="2880000"/>
          </a:xfrm>
          <a:prstGeom prst="rect">
            <a:avLst/>
          </a:prstGeom>
        </p:spPr>
      </p:pic>
      <p:sp>
        <p:nvSpPr>
          <p:cNvPr id="22" name="TextBox 21">
            <a:extLst>
              <a:ext uri="{FF2B5EF4-FFF2-40B4-BE49-F238E27FC236}">
                <a16:creationId xmlns:a16="http://schemas.microsoft.com/office/drawing/2014/main" id="{A735123C-E5D3-4954-954D-90101FDE6196}"/>
              </a:ext>
            </a:extLst>
          </p:cNvPr>
          <p:cNvSpPr txBox="1"/>
          <p:nvPr/>
        </p:nvSpPr>
        <p:spPr>
          <a:xfrm>
            <a:off x="973363" y="4842265"/>
            <a:ext cx="10245509" cy="461665"/>
          </a:xfrm>
          <a:prstGeom prst="rect">
            <a:avLst/>
          </a:prstGeom>
          <a:noFill/>
        </p:spPr>
        <p:txBody>
          <a:bodyPr wrap="square" rtlCol="0">
            <a:spAutoFit/>
          </a:bodyPr>
          <a:lstStyle/>
          <a:p>
            <a:r>
              <a:rPr lang="en-US" sz="1200" dirty="0"/>
              <a:t>Key features are the same as for myPortal smart, you can use their smartphone as a device, you can also use Bring Your Own Device (BYOD), One Number Service (ONS), run on internal WIFI and external WIFI or via Mobility The function with halfback when on the go</a:t>
            </a:r>
            <a:endParaRPr lang="LID4096" sz="1200" dirty="0"/>
          </a:p>
        </p:txBody>
      </p:sp>
      <p:pic>
        <p:nvPicPr>
          <p:cNvPr id="14" name="Graphic 7">
            <a:hlinkClick r:id="rId10" action="ppaction://hlinksldjump"/>
            <a:extLst>
              <a:ext uri="{FF2B5EF4-FFF2-40B4-BE49-F238E27FC236}">
                <a16:creationId xmlns:a16="http://schemas.microsoft.com/office/drawing/2014/main" id="{5C22D954-7803-4DF4-98A5-19D3283B18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523926" y="5838430"/>
            <a:ext cx="360000" cy="360000"/>
          </a:xfrm>
          <a:prstGeom prst="rect">
            <a:avLst/>
          </a:prstGeom>
        </p:spPr>
      </p:pic>
      <p:pic>
        <p:nvPicPr>
          <p:cNvPr id="16" name="Graphic 8">
            <a:hlinkClick r:id="rId12" action="ppaction://hlinksldjump"/>
            <a:extLst>
              <a:ext uri="{FF2B5EF4-FFF2-40B4-BE49-F238E27FC236}">
                <a16:creationId xmlns:a16="http://schemas.microsoft.com/office/drawing/2014/main" id="{817794E5-3625-4823-A867-859C87CDC0E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9384" y="5838430"/>
            <a:ext cx="360000" cy="360000"/>
          </a:xfrm>
          <a:prstGeom prst="rect">
            <a:avLst/>
          </a:prstGeom>
        </p:spPr>
      </p:pic>
    </p:spTree>
    <p:extLst>
      <p:ext uri="{BB962C8B-B14F-4D97-AF65-F5344CB8AC3E}">
        <p14:creationId xmlns:p14="http://schemas.microsoft.com/office/powerpoint/2010/main" val="1132656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98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F18111-609B-4942-BC93-31130E6A6702}"/>
              </a:ext>
            </a:extLst>
          </p:cNvPr>
          <p:cNvSpPr/>
          <p:nvPr/>
        </p:nvSpPr>
        <p:spPr>
          <a:xfrm>
            <a:off x="214449" y="1434881"/>
            <a:ext cx="11739828" cy="461665"/>
          </a:xfrm>
          <a:prstGeom prst="rect">
            <a:avLst/>
          </a:prstGeom>
        </p:spPr>
        <p:txBody>
          <a:bodyPr wrap="square">
            <a:spAutoFit/>
          </a:bodyPr>
          <a:lstStyle/>
          <a:p>
            <a:pPr algn="ctr"/>
            <a:r>
              <a:rPr lang="en-US" sz="1200" dirty="0"/>
              <a:t>There are 5 </a:t>
            </a:r>
            <a:r>
              <a:rPr lang="en-US" sz="1200" b="1" dirty="0"/>
              <a:t>myPortal to go</a:t>
            </a:r>
            <a:r>
              <a:rPr lang="en-US" sz="1200" dirty="0"/>
              <a:t> clients included, the use of these is intended for </a:t>
            </a:r>
            <a:r>
              <a:rPr lang="en-US" sz="1200" b="1" dirty="0"/>
              <a:t>O</a:t>
            </a:r>
            <a:r>
              <a:rPr lang="en-US" sz="1200" dirty="0"/>
              <a:t>ne </a:t>
            </a:r>
            <a:r>
              <a:rPr lang="en-US" sz="1200" b="1" dirty="0"/>
              <a:t>N</a:t>
            </a:r>
            <a:r>
              <a:rPr lang="en-US" sz="1200" dirty="0"/>
              <a:t>umber </a:t>
            </a:r>
            <a:r>
              <a:rPr lang="en-US" sz="1200" b="1" dirty="0"/>
              <a:t>S</a:t>
            </a:r>
            <a:r>
              <a:rPr lang="en-US" sz="1200" dirty="0"/>
              <a:t>ervice (</a:t>
            </a:r>
            <a:r>
              <a:rPr lang="en-US" sz="1200" b="1" dirty="0"/>
              <a:t>ONS</a:t>
            </a:r>
            <a:r>
              <a:rPr lang="en-US" sz="1200" dirty="0"/>
              <a:t>), where two of these are tied to the included IP phones.</a:t>
            </a:r>
          </a:p>
          <a:p>
            <a:pPr algn="ctr"/>
            <a:r>
              <a:rPr lang="en-US" sz="1200" b="1" dirty="0"/>
              <a:t>ONS</a:t>
            </a:r>
            <a:r>
              <a:rPr lang="en-US" sz="1200" dirty="0"/>
              <a:t> can be used on local WIFI, home WIFI and signaling via the 4G / LTE network and voice through GSM (VoIP over LTE are planned)</a:t>
            </a:r>
            <a:endParaRPr lang="LID4096" sz="1200" dirty="0"/>
          </a:p>
        </p:txBody>
      </p:sp>
      <p:sp>
        <p:nvSpPr>
          <p:cNvPr id="66" name="Rectangle 65">
            <a:extLst>
              <a:ext uri="{FF2B5EF4-FFF2-40B4-BE49-F238E27FC236}">
                <a16:creationId xmlns:a16="http://schemas.microsoft.com/office/drawing/2014/main" id="{A104AF28-474C-4A24-A5E7-2E99627B7235}"/>
              </a:ext>
            </a:extLst>
          </p:cNvPr>
          <p:cNvSpPr/>
          <p:nvPr/>
        </p:nvSpPr>
        <p:spPr>
          <a:xfrm>
            <a:off x="3373537" y="4920439"/>
            <a:ext cx="5448375" cy="830997"/>
          </a:xfrm>
          <a:prstGeom prst="rect">
            <a:avLst/>
          </a:prstGeom>
        </p:spPr>
        <p:txBody>
          <a:bodyPr wrap="square">
            <a:spAutoFit/>
          </a:bodyPr>
          <a:lstStyle/>
          <a:p>
            <a:r>
              <a:rPr lang="en-US" sz="1200" dirty="0"/>
              <a:t>Calls to a Smartphone with </a:t>
            </a:r>
            <a:r>
              <a:rPr lang="en-US" sz="1200" b="1" dirty="0"/>
              <a:t>ONS</a:t>
            </a:r>
            <a:r>
              <a:rPr lang="en-US" sz="1200" dirty="0"/>
              <a:t> are done by calling their direct number, so your customer does not need to know a mobile number and you have the option to change your presence status so the caller can enter a voicemail, reach the front desk or a colleague</a:t>
            </a:r>
            <a:endParaRPr lang="LID4096" sz="1200" dirty="0"/>
          </a:p>
        </p:txBody>
      </p:sp>
      <p:pic>
        <p:nvPicPr>
          <p:cNvPr id="29" name="Graphic 7">
            <a:hlinkClick r:id="rId3" action="ppaction://hlinksldjump"/>
            <a:extLst>
              <a:ext uri="{FF2B5EF4-FFF2-40B4-BE49-F238E27FC236}">
                <a16:creationId xmlns:a16="http://schemas.microsoft.com/office/drawing/2014/main" id="{3812DCFB-FD36-4180-9A97-3C26413E6B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05064" y="5838430"/>
            <a:ext cx="360000" cy="360000"/>
          </a:xfrm>
          <a:prstGeom prst="rect">
            <a:avLst/>
          </a:prstGeom>
        </p:spPr>
      </p:pic>
      <p:pic>
        <p:nvPicPr>
          <p:cNvPr id="30" name="Graphic 8">
            <a:hlinkClick r:id="rId5" action="ppaction://hlinksldjump"/>
            <a:extLst>
              <a:ext uri="{FF2B5EF4-FFF2-40B4-BE49-F238E27FC236}">
                <a16:creationId xmlns:a16="http://schemas.microsoft.com/office/drawing/2014/main" id="{70E6DCAC-B662-4B65-B8C1-A337971DEA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384" y="5838430"/>
            <a:ext cx="360000" cy="360000"/>
          </a:xfrm>
          <a:prstGeom prst="rect">
            <a:avLst/>
          </a:prstGeom>
        </p:spPr>
      </p:pic>
      <p:sp>
        <p:nvSpPr>
          <p:cNvPr id="32" name="Cloud 31">
            <a:extLst>
              <a:ext uri="{FF2B5EF4-FFF2-40B4-BE49-F238E27FC236}">
                <a16:creationId xmlns:a16="http://schemas.microsoft.com/office/drawing/2014/main" id="{975E1A47-84CB-4071-AD9D-3BEDA34284E3}"/>
              </a:ext>
            </a:extLst>
          </p:cNvPr>
          <p:cNvSpPr/>
          <p:nvPr/>
        </p:nvSpPr>
        <p:spPr>
          <a:xfrm>
            <a:off x="5174677" y="3737843"/>
            <a:ext cx="1819373" cy="1065228"/>
          </a:xfrm>
          <a:prstGeom prst="cloud">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1000" dirty="0">
                <a:effectLst/>
                <a:ea typeface="Calibri" panose="020F0502020204030204" pitchFamily="34" charset="0"/>
                <a:cs typeface="Times New Roman" panose="02020603050405020304" pitchFamily="18" charset="0"/>
              </a:rPr>
              <a:t>ITSP</a:t>
            </a:r>
          </a:p>
          <a:p>
            <a:pPr algn="ctr"/>
            <a:r>
              <a:rPr lang="da-DK" sz="1000" dirty="0">
                <a:effectLst/>
                <a:ea typeface="Calibri" panose="020F0502020204030204" pitchFamily="34" charset="0"/>
                <a:cs typeface="Times New Roman" panose="02020603050405020304" pitchFamily="18" charset="0"/>
              </a:rPr>
              <a:t>Internet</a:t>
            </a:r>
            <a:endParaRPr sz="1000" dirty="0">
              <a:effectLst/>
              <a:ea typeface="Calibri" panose="020F0502020204030204" pitchFamily="34" charset="0"/>
              <a:cs typeface="Times New Roman" panose="02020603050405020304" pitchFamily="18" charset="0"/>
            </a:endParaRPr>
          </a:p>
        </p:txBody>
      </p:sp>
      <p:pic>
        <p:nvPicPr>
          <p:cNvPr id="34" name="Picture 33" descr="File:OSBizS3.png">
            <a:extLst>
              <a:ext uri="{FF2B5EF4-FFF2-40B4-BE49-F238E27FC236}">
                <a16:creationId xmlns:a16="http://schemas.microsoft.com/office/drawing/2014/main" id="{4B7315DB-D614-4586-BE11-3632E4C1A058}"/>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726588" y="3938473"/>
            <a:ext cx="757771" cy="673958"/>
          </a:xfrm>
          <a:prstGeom prst="rect">
            <a:avLst/>
          </a:prstGeom>
          <a:noFill/>
          <a:ln>
            <a:noFill/>
          </a:ln>
        </p:spPr>
      </p:pic>
      <p:sp>
        <p:nvSpPr>
          <p:cNvPr id="35" name="TextBox 34">
            <a:extLst>
              <a:ext uri="{FF2B5EF4-FFF2-40B4-BE49-F238E27FC236}">
                <a16:creationId xmlns:a16="http://schemas.microsoft.com/office/drawing/2014/main" id="{F94C67BF-C313-4338-8802-78A0DFD1C7CF}"/>
              </a:ext>
            </a:extLst>
          </p:cNvPr>
          <p:cNvSpPr txBox="1"/>
          <p:nvPr/>
        </p:nvSpPr>
        <p:spPr>
          <a:xfrm>
            <a:off x="4125087" y="1067903"/>
            <a:ext cx="3945276" cy="369332"/>
          </a:xfrm>
          <a:prstGeom prst="rect">
            <a:avLst/>
          </a:prstGeom>
          <a:noFill/>
        </p:spPr>
        <p:txBody>
          <a:bodyPr wrap="square" rtlCol="0">
            <a:spAutoFit/>
          </a:bodyPr>
          <a:lstStyle/>
          <a:p>
            <a:r>
              <a:rPr lang="da-DK" b="1" dirty="0"/>
              <a:t>myPortal to go WIFI and Mobility (ONS) </a:t>
            </a:r>
            <a:endParaRPr lang="LID4096" b="1" dirty="0"/>
          </a:p>
        </p:txBody>
      </p:sp>
      <p:pic>
        <p:nvPicPr>
          <p:cNvPr id="39" name="Picture 38" descr="Switch Network" title="Switch Network Inhouse">
            <a:extLst>
              <a:ext uri="{FF2B5EF4-FFF2-40B4-BE49-F238E27FC236}">
                <a16:creationId xmlns:a16="http://schemas.microsoft.com/office/drawing/2014/main" id="{31B8714D-4ACD-4058-93BA-E372505CCAA9}"/>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076637" y="4142755"/>
            <a:ext cx="415288" cy="265393"/>
          </a:xfrm>
          <a:prstGeom prst="rect">
            <a:avLst/>
          </a:prstGeom>
          <a:noFill/>
          <a:ln>
            <a:noFill/>
          </a:ln>
        </p:spPr>
      </p:pic>
      <p:pic>
        <p:nvPicPr>
          <p:cNvPr id="40" name="Picture 39" descr="Router Visio">
            <a:extLst>
              <a:ext uri="{FF2B5EF4-FFF2-40B4-BE49-F238E27FC236}">
                <a16:creationId xmlns:a16="http://schemas.microsoft.com/office/drawing/2014/main" id="{F5690905-9F1F-4C33-B040-0697DB3A719B}"/>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3732223" y="4096480"/>
            <a:ext cx="396491" cy="345011"/>
          </a:xfrm>
          <a:prstGeom prst="rect">
            <a:avLst/>
          </a:prstGeom>
          <a:noFill/>
          <a:ln>
            <a:noFill/>
          </a:ln>
        </p:spPr>
      </p:pic>
      <p:pic>
        <p:nvPicPr>
          <p:cNvPr id="41" name="Picture 40">
            <a:extLst>
              <a:ext uri="{FF2B5EF4-FFF2-40B4-BE49-F238E27FC236}">
                <a16:creationId xmlns:a16="http://schemas.microsoft.com/office/drawing/2014/main" id="{9B28ECFC-E0D2-44B8-8D74-FDA3B8EDDDB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74767" y="3022858"/>
            <a:ext cx="435245" cy="435245"/>
          </a:xfrm>
          <a:prstGeom prst="rect">
            <a:avLst/>
          </a:prstGeom>
        </p:spPr>
      </p:pic>
      <p:pic>
        <p:nvPicPr>
          <p:cNvPr id="42" name="Grafik 3">
            <a:extLst>
              <a:ext uri="{FF2B5EF4-FFF2-40B4-BE49-F238E27FC236}">
                <a16:creationId xmlns:a16="http://schemas.microsoft.com/office/drawing/2014/main" id="{3695E915-9B35-4D6B-8F35-9C9D7B328BB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91342" y="2880480"/>
            <a:ext cx="370269" cy="720000"/>
          </a:xfrm>
          <a:prstGeom prst="rect">
            <a:avLst/>
          </a:prstGeom>
        </p:spPr>
      </p:pic>
      <p:pic>
        <p:nvPicPr>
          <p:cNvPr id="43" name="Picture 42" descr="Switch Network" title="Switch Network Inhouse">
            <a:extLst>
              <a:ext uri="{FF2B5EF4-FFF2-40B4-BE49-F238E27FC236}">
                <a16:creationId xmlns:a16="http://schemas.microsoft.com/office/drawing/2014/main" id="{7DA4D4DA-E57E-4237-95B9-0B56AA77B254}"/>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8782943" y="4139363"/>
            <a:ext cx="415288" cy="265393"/>
          </a:xfrm>
          <a:prstGeom prst="rect">
            <a:avLst/>
          </a:prstGeom>
          <a:noFill/>
          <a:ln>
            <a:noFill/>
          </a:ln>
        </p:spPr>
      </p:pic>
      <p:pic>
        <p:nvPicPr>
          <p:cNvPr id="44" name="Picture 43" descr="Router Visio">
            <a:extLst>
              <a:ext uri="{FF2B5EF4-FFF2-40B4-BE49-F238E27FC236}">
                <a16:creationId xmlns:a16="http://schemas.microsoft.com/office/drawing/2014/main" id="{49EA68ED-3837-4D6C-BDB3-6BC9B0BB39F9}"/>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8060561" y="4094094"/>
            <a:ext cx="415288" cy="345011"/>
          </a:xfrm>
          <a:prstGeom prst="rect">
            <a:avLst/>
          </a:prstGeom>
          <a:noFill/>
          <a:ln>
            <a:noFill/>
          </a:ln>
        </p:spPr>
      </p:pic>
      <p:pic>
        <p:nvPicPr>
          <p:cNvPr id="45" name="Picture 44">
            <a:extLst>
              <a:ext uri="{FF2B5EF4-FFF2-40B4-BE49-F238E27FC236}">
                <a16:creationId xmlns:a16="http://schemas.microsoft.com/office/drawing/2014/main" id="{38EA064C-3CA8-4919-BEE5-BBB21C4534D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74675" y="3024568"/>
            <a:ext cx="435245" cy="435245"/>
          </a:xfrm>
          <a:prstGeom prst="rect">
            <a:avLst/>
          </a:prstGeom>
        </p:spPr>
      </p:pic>
      <p:pic>
        <p:nvPicPr>
          <p:cNvPr id="47" name="Grafik 3">
            <a:extLst>
              <a:ext uri="{FF2B5EF4-FFF2-40B4-BE49-F238E27FC236}">
                <a16:creationId xmlns:a16="http://schemas.microsoft.com/office/drawing/2014/main" id="{F08EBEE8-1930-42EF-AA39-37B96BA80F5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13102" y="2882190"/>
            <a:ext cx="370269" cy="720000"/>
          </a:xfrm>
          <a:prstGeom prst="rect">
            <a:avLst/>
          </a:prstGeom>
        </p:spPr>
      </p:pic>
      <p:cxnSp>
        <p:nvCxnSpPr>
          <p:cNvPr id="48" name="Straight Arrow Connector 47">
            <a:extLst>
              <a:ext uri="{FF2B5EF4-FFF2-40B4-BE49-F238E27FC236}">
                <a16:creationId xmlns:a16="http://schemas.microsoft.com/office/drawing/2014/main" id="{72513E40-2449-49A3-8285-5912C8322E86}"/>
              </a:ext>
            </a:extLst>
          </p:cNvPr>
          <p:cNvCxnSpPr>
            <a:stCxn id="42" idx="3"/>
            <a:endCxn id="41" idx="1"/>
          </p:cNvCxnSpPr>
          <p:nvPr/>
        </p:nvCxnSpPr>
        <p:spPr>
          <a:xfrm>
            <a:off x="2461611" y="3240480"/>
            <a:ext cx="613156"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DC3F127-54EA-440A-B355-D5C8A5FF2F06}"/>
              </a:ext>
            </a:extLst>
          </p:cNvPr>
          <p:cNvCxnSpPr>
            <a:cxnSpLocks/>
            <a:stCxn id="34" idx="3"/>
            <a:endCxn id="39" idx="1"/>
          </p:cNvCxnSpPr>
          <p:nvPr/>
        </p:nvCxnSpPr>
        <p:spPr>
          <a:xfrm>
            <a:off x="2484359" y="4275452"/>
            <a:ext cx="59227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F7ECD01-2372-4EB1-9F96-6E968ACBC43E}"/>
              </a:ext>
            </a:extLst>
          </p:cNvPr>
          <p:cNvCxnSpPr>
            <a:cxnSpLocks/>
            <a:stCxn id="41" idx="2"/>
            <a:endCxn id="39" idx="0"/>
          </p:cNvCxnSpPr>
          <p:nvPr/>
        </p:nvCxnSpPr>
        <p:spPr>
          <a:xfrm flipH="1">
            <a:off x="3284281" y="3458103"/>
            <a:ext cx="8109" cy="6846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28467EF-9387-402F-8A8F-97AD3445FDC6}"/>
              </a:ext>
            </a:extLst>
          </p:cNvPr>
          <p:cNvCxnSpPr>
            <a:cxnSpLocks/>
            <a:stCxn id="39" idx="3"/>
            <a:endCxn id="40" idx="1"/>
          </p:cNvCxnSpPr>
          <p:nvPr/>
        </p:nvCxnSpPr>
        <p:spPr>
          <a:xfrm flipV="1">
            <a:off x="3491925" y="4268986"/>
            <a:ext cx="240298" cy="646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2E331DC-3004-4347-A1F1-0AD28666C50E}"/>
              </a:ext>
            </a:extLst>
          </p:cNvPr>
          <p:cNvCxnSpPr>
            <a:stCxn id="40" idx="3"/>
            <a:endCxn id="32" idx="2"/>
          </p:cNvCxnSpPr>
          <p:nvPr/>
        </p:nvCxnSpPr>
        <p:spPr>
          <a:xfrm>
            <a:off x="4128714" y="4268986"/>
            <a:ext cx="1051606" cy="14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110AA30-73C3-4BD5-933D-B2D977686B69}"/>
              </a:ext>
            </a:extLst>
          </p:cNvPr>
          <p:cNvCxnSpPr>
            <a:stCxn id="32" idx="0"/>
            <a:endCxn id="44" idx="1"/>
          </p:cNvCxnSpPr>
          <p:nvPr/>
        </p:nvCxnSpPr>
        <p:spPr>
          <a:xfrm flipV="1">
            <a:off x="6992534" y="4266600"/>
            <a:ext cx="1068027" cy="385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83D6F3AF-D9DA-427A-A284-6D2A77E0DC1B}"/>
              </a:ext>
            </a:extLst>
          </p:cNvPr>
          <p:cNvCxnSpPr>
            <a:stCxn id="44" idx="3"/>
            <a:endCxn id="43" idx="1"/>
          </p:cNvCxnSpPr>
          <p:nvPr/>
        </p:nvCxnSpPr>
        <p:spPr>
          <a:xfrm>
            <a:off x="8475849" y="4266600"/>
            <a:ext cx="307094" cy="54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E6ACB97-7553-4CB5-A57D-4CBF98E31B5F}"/>
              </a:ext>
            </a:extLst>
          </p:cNvPr>
          <p:cNvCxnSpPr>
            <a:stCxn id="45" idx="2"/>
            <a:endCxn id="43" idx="0"/>
          </p:cNvCxnSpPr>
          <p:nvPr/>
        </p:nvCxnSpPr>
        <p:spPr>
          <a:xfrm flipH="1">
            <a:off x="8990587" y="3459813"/>
            <a:ext cx="1711" cy="6795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4266AC6-BE82-41EB-A898-CAD2A2C489D3}"/>
              </a:ext>
            </a:extLst>
          </p:cNvPr>
          <p:cNvCxnSpPr>
            <a:stCxn id="45" idx="3"/>
            <a:endCxn id="47" idx="1"/>
          </p:cNvCxnSpPr>
          <p:nvPr/>
        </p:nvCxnSpPr>
        <p:spPr>
          <a:xfrm flipV="1">
            <a:off x="9209920" y="3242190"/>
            <a:ext cx="603182"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3306041E-C2BC-46A3-9193-78B4769BEE3A}"/>
              </a:ext>
            </a:extLst>
          </p:cNvPr>
          <p:cNvSpPr/>
          <p:nvPr/>
        </p:nvSpPr>
        <p:spPr>
          <a:xfrm>
            <a:off x="1726588" y="2415515"/>
            <a:ext cx="2589798" cy="22551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8" name="Rectangle 67">
            <a:extLst>
              <a:ext uri="{FF2B5EF4-FFF2-40B4-BE49-F238E27FC236}">
                <a16:creationId xmlns:a16="http://schemas.microsoft.com/office/drawing/2014/main" id="{A2733B21-7A0A-4DBC-8C00-425875FC647B}"/>
              </a:ext>
            </a:extLst>
          </p:cNvPr>
          <p:cNvSpPr/>
          <p:nvPr/>
        </p:nvSpPr>
        <p:spPr>
          <a:xfrm>
            <a:off x="7898674" y="2415539"/>
            <a:ext cx="2539728" cy="2255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0" name="TextBox 69">
            <a:extLst>
              <a:ext uri="{FF2B5EF4-FFF2-40B4-BE49-F238E27FC236}">
                <a16:creationId xmlns:a16="http://schemas.microsoft.com/office/drawing/2014/main" id="{6DA2B8BE-4B93-45CD-9901-C6D32EBA0CBB}"/>
              </a:ext>
            </a:extLst>
          </p:cNvPr>
          <p:cNvSpPr txBox="1"/>
          <p:nvPr/>
        </p:nvSpPr>
        <p:spPr>
          <a:xfrm>
            <a:off x="1734609" y="2444512"/>
            <a:ext cx="2599045" cy="276999"/>
          </a:xfrm>
          <a:prstGeom prst="rect">
            <a:avLst/>
          </a:prstGeom>
          <a:noFill/>
        </p:spPr>
        <p:txBody>
          <a:bodyPr wrap="none" rtlCol="0">
            <a:spAutoFit/>
          </a:bodyPr>
          <a:lstStyle/>
          <a:p>
            <a:r>
              <a:rPr lang="da-DK" sz="1200" dirty="0"/>
              <a:t>102/+4512345678 Company WIFI VoIP</a:t>
            </a:r>
            <a:endParaRPr lang="LID4096" sz="1200" dirty="0"/>
          </a:p>
        </p:txBody>
      </p:sp>
      <p:sp>
        <p:nvSpPr>
          <p:cNvPr id="71" name="TextBox 70">
            <a:extLst>
              <a:ext uri="{FF2B5EF4-FFF2-40B4-BE49-F238E27FC236}">
                <a16:creationId xmlns:a16="http://schemas.microsoft.com/office/drawing/2014/main" id="{7B0CCE93-1CBB-4709-8E2E-3EA376F2E999}"/>
              </a:ext>
            </a:extLst>
          </p:cNvPr>
          <p:cNvSpPr txBox="1"/>
          <p:nvPr/>
        </p:nvSpPr>
        <p:spPr>
          <a:xfrm>
            <a:off x="7915018" y="2425303"/>
            <a:ext cx="2523383" cy="276999"/>
          </a:xfrm>
          <a:prstGeom prst="rect">
            <a:avLst/>
          </a:prstGeom>
          <a:noFill/>
        </p:spPr>
        <p:txBody>
          <a:bodyPr wrap="square" rtlCol="0">
            <a:spAutoFit/>
          </a:bodyPr>
          <a:lstStyle/>
          <a:p>
            <a:r>
              <a:rPr lang="da-DK" sz="1200" dirty="0"/>
              <a:t>102/+4512345678 Home WIFI VoIP</a:t>
            </a:r>
            <a:endParaRPr lang="LID4096" sz="1200" dirty="0"/>
          </a:p>
        </p:txBody>
      </p:sp>
      <p:pic>
        <p:nvPicPr>
          <p:cNvPr id="51" name="Grafik 3">
            <a:extLst>
              <a:ext uri="{FF2B5EF4-FFF2-40B4-BE49-F238E27FC236}">
                <a16:creationId xmlns:a16="http://schemas.microsoft.com/office/drawing/2014/main" id="{FEE191A2-5EBB-431E-B218-CD83CBCE696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58057" y="2239093"/>
            <a:ext cx="370269" cy="720000"/>
          </a:xfrm>
          <a:prstGeom prst="rect">
            <a:avLst/>
          </a:prstGeom>
        </p:spPr>
      </p:pic>
      <p:pic>
        <p:nvPicPr>
          <p:cNvPr id="55" name="Picture 54">
            <a:extLst>
              <a:ext uri="{FF2B5EF4-FFF2-40B4-BE49-F238E27FC236}">
                <a16:creationId xmlns:a16="http://schemas.microsoft.com/office/drawing/2014/main" id="{6B5276B9-DB8F-464B-A2CB-CC2774294DF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36067" y="2287290"/>
            <a:ext cx="507876" cy="624138"/>
          </a:xfrm>
          <a:prstGeom prst="rect">
            <a:avLst/>
          </a:prstGeom>
        </p:spPr>
      </p:pic>
      <p:cxnSp>
        <p:nvCxnSpPr>
          <p:cNvPr id="56" name="Straight Arrow Connector 55">
            <a:extLst>
              <a:ext uri="{FF2B5EF4-FFF2-40B4-BE49-F238E27FC236}">
                <a16:creationId xmlns:a16="http://schemas.microsoft.com/office/drawing/2014/main" id="{E889BD2C-5DD3-4E48-9B93-393D6B73E5BC}"/>
              </a:ext>
            </a:extLst>
          </p:cNvPr>
          <p:cNvCxnSpPr>
            <a:cxnSpLocks/>
            <a:stCxn id="55" idx="2"/>
            <a:endCxn id="32" idx="3"/>
          </p:cNvCxnSpPr>
          <p:nvPr/>
        </p:nvCxnSpPr>
        <p:spPr>
          <a:xfrm flipH="1">
            <a:off x="6084364" y="2911428"/>
            <a:ext cx="5641" cy="8873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473458F7-4B6B-4AAC-A727-EB06851EBE7A}"/>
              </a:ext>
            </a:extLst>
          </p:cNvPr>
          <p:cNvCxnSpPr>
            <a:stCxn id="55" idx="3"/>
            <a:endCxn id="51" idx="1"/>
          </p:cNvCxnSpPr>
          <p:nvPr/>
        </p:nvCxnSpPr>
        <p:spPr>
          <a:xfrm flipV="1">
            <a:off x="6343943" y="2599093"/>
            <a:ext cx="714114" cy="26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6447EA1-41B5-4704-AC22-35F21376D42A}"/>
              </a:ext>
            </a:extLst>
          </p:cNvPr>
          <p:cNvSpPr txBox="1"/>
          <p:nvPr/>
        </p:nvSpPr>
        <p:spPr>
          <a:xfrm>
            <a:off x="5874358" y="2012908"/>
            <a:ext cx="2161169" cy="276999"/>
          </a:xfrm>
          <a:prstGeom prst="rect">
            <a:avLst/>
          </a:prstGeom>
          <a:noFill/>
        </p:spPr>
        <p:txBody>
          <a:bodyPr wrap="square" rtlCol="0">
            <a:spAutoFit/>
          </a:bodyPr>
          <a:lstStyle/>
          <a:p>
            <a:r>
              <a:rPr lang="da-DK" sz="1200" dirty="0"/>
              <a:t>102/+4512345678 mobilty ONS</a:t>
            </a:r>
            <a:endParaRPr lang="LID4096" sz="1200" dirty="0"/>
          </a:p>
        </p:txBody>
      </p:sp>
    </p:spTree>
    <p:extLst>
      <p:ext uri="{BB962C8B-B14F-4D97-AF65-F5344CB8AC3E}">
        <p14:creationId xmlns:p14="http://schemas.microsoft.com/office/powerpoint/2010/main" val="409666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4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8"/>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5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55"/>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59"/>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1"/>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6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70"/>
                                        </p:tgtEl>
                                        <p:attrNameLst>
                                          <p:attrName>style.visibility</p:attrName>
                                        </p:attrNameLst>
                                      </p:cBhvr>
                                      <p:to>
                                        <p:strVal val="visible"/>
                                      </p:to>
                                    </p:set>
                                  </p:childTnLst>
                                </p:cTn>
                              </p:par>
                              <p:par>
                                <p:cTn id="69" presetID="1" presetClass="entr" presetSubtype="0" fill="hold" grpId="2" nodeType="withEffect">
                                  <p:stCondLst>
                                    <p:cond delay="0"/>
                                  </p:stCondLst>
                                  <p:childTnLst>
                                    <p:set>
                                      <p:cBhvr>
                                        <p:cTn id="7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0" grpId="0"/>
      <p:bldP spid="70" grpId="1"/>
      <p:bldP spid="71" grpId="0"/>
      <p:bldP spid="60" grpId="0"/>
      <p:bldP spid="60" grpId="1"/>
      <p:bldP spid="60" grpId="2"/>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BBD1F41-9955-4F0F-805D-A8D4612733F9}"/>
              </a:ext>
            </a:extLst>
          </p:cNvPr>
          <p:cNvSpPr/>
          <p:nvPr/>
        </p:nvSpPr>
        <p:spPr>
          <a:xfrm>
            <a:off x="4192797" y="1041057"/>
            <a:ext cx="3814955" cy="369332"/>
          </a:xfrm>
          <a:prstGeom prst="rect">
            <a:avLst/>
          </a:prstGeom>
        </p:spPr>
        <p:txBody>
          <a:bodyPr wrap="none">
            <a:spAutoFit/>
          </a:bodyPr>
          <a:lstStyle/>
          <a:p>
            <a:pPr algn="ctr"/>
            <a:r>
              <a:rPr lang="da-DK" b="1" dirty="0"/>
              <a:t>Automatic and Manual </a:t>
            </a:r>
            <a:r>
              <a:rPr lang="da-DK" b="1" dirty="0" err="1"/>
              <a:t>autoAttendant</a:t>
            </a:r>
            <a:endParaRPr lang="LID4096" b="1" dirty="0"/>
          </a:p>
        </p:txBody>
      </p:sp>
      <p:pic>
        <p:nvPicPr>
          <p:cNvPr id="14" name="Graphic 7">
            <a:hlinkClick r:id="rId3" action="ppaction://hlinksldjump"/>
            <a:extLst>
              <a:ext uri="{FF2B5EF4-FFF2-40B4-BE49-F238E27FC236}">
                <a16:creationId xmlns:a16="http://schemas.microsoft.com/office/drawing/2014/main" id="{5C22D954-7803-4DF4-98A5-19D3283B18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23926" y="5838430"/>
            <a:ext cx="360000" cy="360000"/>
          </a:xfrm>
          <a:prstGeom prst="rect">
            <a:avLst/>
          </a:prstGeom>
        </p:spPr>
      </p:pic>
      <p:pic>
        <p:nvPicPr>
          <p:cNvPr id="16" name="Graphic 8">
            <a:hlinkClick r:id="rId5" action="ppaction://hlinksldjump"/>
            <a:extLst>
              <a:ext uri="{FF2B5EF4-FFF2-40B4-BE49-F238E27FC236}">
                <a16:creationId xmlns:a16="http://schemas.microsoft.com/office/drawing/2014/main" id="{817794E5-3625-4823-A867-859C87CDC0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384" y="5838430"/>
            <a:ext cx="360000" cy="360000"/>
          </a:xfrm>
          <a:prstGeom prst="rect">
            <a:avLst/>
          </a:prstGeom>
        </p:spPr>
      </p:pic>
      <p:sp>
        <p:nvSpPr>
          <p:cNvPr id="4" name="Rektangel: afrundede hjørner 3">
            <a:extLst>
              <a:ext uri="{FF2B5EF4-FFF2-40B4-BE49-F238E27FC236}">
                <a16:creationId xmlns:a16="http://schemas.microsoft.com/office/drawing/2014/main" id="{68DEF938-9F25-4DB3-A0C1-E4D2D43E5F4D}"/>
              </a:ext>
            </a:extLst>
          </p:cNvPr>
          <p:cNvSpPr/>
          <p:nvPr/>
        </p:nvSpPr>
        <p:spPr>
          <a:xfrm>
            <a:off x="344920" y="1995709"/>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Press 1</a:t>
            </a:r>
          </a:p>
        </p:txBody>
      </p:sp>
      <p:sp>
        <p:nvSpPr>
          <p:cNvPr id="19" name="Rektangel: afrundede hjørner 18">
            <a:extLst>
              <a:ext uri="{FF2B5EF4-FFF2-40B4-BE49-F238E27FC236}">
                <a16:creationId xmlns:a16="http://schemas.microsoft.com/office/drawing/2014/main" id="{A0CC1EC3-7508-4008-B602-D5F782F9E55E}"/>
              </a:ext>
            </a:extLst>
          </p:cNvPr>
          <p:cNvSpPr/>
          <p:nvPr/>
        </p:nvSpPr>
        <p:spPr>
          <a:xfrm>
            <a:off x="344920" y="2724736"/>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Press 3</a:t>
            </a:r>
          </a:p>
        </p:txBody>
      </p:sp>
      <p:sp>
        <p:nvSpPr>
          <p:cNvPr id="21" name="Rektangel: afrundede hjørner 20">
            <a:extLst>
              <a:ext uri="{FF2B5EF4-FFF2-40B4-BE49-F238E27FC236}">
                <a16:creationId xmlns:a16="http://schemas.microsoft.com/office/drawing/2014/main" id="{D233677A-B5E9-48E5-86CE-BD3547BD62AA}"/>
              </a:ext>
            </a:extLst>
          </p:cNvPr>
          <p:cNvSpPr/>
          <p:nvPr/>
        </p:nvSpPr>
        <p:spPr>
          <a:xfrm>
            <a:off x="344920" y="2360272"/>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Press 2</a:t>
            </a:r>
          </a:p>
        </p:txBody>
      </p:sp>
      <p:sp>
        <p:nvSpPr>
          <p:cNvPr id="23" name="Rektangel: afrundede hjørner 22">
            <a:extLst>
              <a:ext uri="{FF2B5EF4-FFF2-40B4-BE49-F238E27FC236}">
                <a16:creationId xmlns:a16="http://schemas.microsoft.com/office/drawing/2014/main" id="{996D0940-D5E6-4A59-8431-6B2BE68698BF}"/>
              </a:ext>
            </a:extLst>
          </p:cNvPr>
          <p:cNvSpPr/>
          <p:nvPr/>
        </p:nvSpPr>
        <p:spPr>
          <a:xfrm>
            <a:off x="344920" y="5264879"/>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err="1">
                <a:solidFill>
                  <a:schemeClr val="tx1"/>
                </a:solidFill>
              </a:rPr>
              <a:t>Intercept</a:t>
            </a:r>
            <a:endParaRPr lang="da-DK" sz="1200" dirty="0">
              <a:solidFill>
                <a:schemeClr val="tx1"/>
              </a:solidFill>
            </a:endParaRPr>
          </a:p>
        </p:txBody>
      </p:sp>
      <p:sp>
        <p:nvSpPr>
          <p:cNvPr id="24" name="Rektangel: afrundede hjørner 23">
            <a:extLst>
              <a:ext uri="{FF2B5EF4-FFF2-40B4-BE49-F238E27FC236}">
                <a16:creationId xmlns:a16="http://schemas.microsoft.com/office/drawing/2014/main" id="{07D091A7-681D-4738-9CB6-F5ADCD2A504C}"/>
              </a:ext>
            </a:extLst>
          </p:cNvPr>
          <p:cNvSpPr/>
          <p:nvPr/>
        </p:nvSpPr>
        <p:spPr>
          <a:xfrm>
            <a:off x="344920" y="4903053"/>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Press 9</a:t>
            </a:r>
          </a:p>
        </p:txBody>
      </p:sp>
      <p:sp>
        <p:nvSpPr>
          <p:cNvPr id="25" name="Rektangel: afrundede hjørner 24">
            <a:extLst>
              <a:ext uri="{FF2B5EF4-FFF2-40B4-BE49-F238E27FC236}">
                <a16:creationId xmlns:a16="http://schemas.microsoft.com/office/drawing/2014/main" id="{F953A43D-4E61-4168-B456-F4CB5D9278A0}"/>
              </a:ext>
            </a:extLst>
          </p:cNvPr>
          <p:cNvSpPr/>
          <p:nvPr/>
        </p:nvSpPr>
        <p:spPr>
          <a:xfrm>
            <a:off x="344920" y="4541227"/>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Press 8</a:t>
            </a:r>
          </a:p>
        </p:txBody>
      </p:sp>
      <p:sp>
        <p:nvSpPr>
          <p:cNvPr id="26" name="Rektangel: afrundede hjørner 25">
            <a:extLst>
              <a:ext uri="{FF2B5EF4-FFF2-40B4-BE49-F238E27FC236}">
                <a16:creationId xmlns:a16="http://schemas.microsoft.com/office/drawing/2014/main" id="{BCF997FD-B37C-4A14-BF76-98703CA3431E}"/>
              </a:ext>
            </a:extLst>
          </p:cNvPr>
          <p:cNvSpPr/>
          <p:nvPr/>
        </p:nvSpPr>
        <p:spPr>
          <a:xfrm>
            <a:off x="344920" y="3453492"/>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Press 5</a:t>
            </a:r>
          </a:p>
        </p:txBody>
      </p:sp>
      <p:sp>
        <p:nvSpPr>
          <p:cNvPr id="27" name="Rektangel: afrundede hjørner 26">
            <a:extLst>
              <a:ext uri="{FF2B5EF4-FFF2-40B4-BE49-F238E27FC236}">
                <a16:creationId xmlns:a16="http://schemas.microsoft.com/office/drawing/2014/main" id="{18BCE5E4-485F-41F3-A56D-3BDC6072154A}"/>
              </a:ext>
            </a:extLst>
          </p:cNvPr>
          <p:cNvSpPr/>
          <p:nvPr/>
        </p:nvSpPr>
        <p:spPr>
          <a:xfrm>
            <a:off x="344920" y="3088143"/>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Press 4</a:t>
            </a:r>
          </a:p>
        </p:txBody>
      </p:sp>
      <p:sp>
        <p:nvSpPr>
          <p:cNvPr id="28" name="Rektangel: afrundede hjørner 27">
            <a:extLst>
              <a:ext uri="{FF2B5EF4-FFF2-40B4-BE49-F238E27FC236}">
                <a16:creationId xmlns:a16="http://schemas.microsoft.com/office/drawing/2014/main" id="{E8519327-5436-4BB1-AC4E-E3B3A82263CD}"/>
              </a:ext>
            </a:extLst>
          </p:cNvPr>
          <p:cNvSpPr/>
          <p:nvPr/>
        </p:nvSpPr>
        <p:spPr>
          <a:xfrm>
            <a:off x="344920" y="3816709"/>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Press 6</a:t>
            </a:r>
          </a:p>
        </p:txBody>
      </p:sp>
      <p:sp>
        <p:nvSpPr>
          <p:cNvPr id="29" name="Rektangel: afrundede hjørner 28">
            <a:extLst>
              <a:ext uri="{FF2B5EF4-FFF2-40B4-BE49-F238E27FC236}">
                <a16:creationId xmlns:a16="http://schemas.microsoft.com/office/drawing/2014/main" id="{8B9615A2-D5A0-434A-8552-C3732BB149F8}"/>
              </a:ext>
            </a:extLst>
          </p:cNvPr>
          <p:cNvSpPr/>
          <p:nvPr/>
        </p:nvSpPr>
        <p:spPr>
          <a:xfrm>
            <a:off x="344920" y="4179067"/>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Press 7</a:t>
            </a:r>
          </a:p>
        </p:txBody>
      </p:sp>
      <p:sp>
        <p:nvSpPr>
          <p:cNvPr id="30" name="Rektangel: afrundede hjørner 29">
            <a:extLst>
              <a:ext uri="{FF2B5EF4-FFF2-40B4-BE49-F238E27FC236}">
                <a16:creationId xmlns:a16="http://schemas.microsoft.com/office/drawing/2014/main" id="{633887AA-CC44-4969-8A56-BAD3ECEC73C9}"/>
              </a:ext>
            </a:extLst>
          </p:cNvPr>
          <p:cNvSpPr/>
          <p:nvPr/>
        </p:nvSpPr>
        <p:spPr>
          <a:xfrm>
            <a:off x="1672977" y="1995709"/>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Sales</a:t>
            </a:r>
          </a:p>
        </p:txBody>
      </p:sp>
      <p:sp>
        <p:nvSpPr>
          <p:cNvPr id="31" name="Rektangel: afrundede hjørner 30">
            <a:extLst>
              <a:ext uri="{FF2B5EF4-FFF2-40B4-BE49-F238E27FC236}">
                <a16:creationId xmlns:a16="http://schemas.microsoft.com/office/drawing/2014/main" id="{06EC94BB-0952-4EFE-9970-CEA6358247C9}"/>
              </a:ext>
            </a:extLst>
          </p:cNvPr>
          <p:cNvSpPr/>
          <p:nvPr/>
        </p:nvSpPr>
        <p:spPr>
          <a:xfrm>
            <a:off x="1672977" y="2724736"/>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Boss</a:t>
            </a:r>
          </a:p>
        </p:txBody>
      </p:sp>
      <p:sp>
        <p:nvSpPr>
          <p:cNvPr id="32" name="Rektangel: afrundede hjørner 31">
            <a:extLst>
              <a:ext uri="{FF2B5EF4-FFF2-40B4-BE49-F238E27FC236}">
                <a16:creationId xmlns:a16="http://schemas.microsoft.com/office/drawing/2014/main" id="{ADEF03F3-5998-4D49-8D82-508532912A0F}"/>
              </a:ext>
            </a:extLst>
          </p:cNvPr>
          <p:cNvSpPr/>
          <p:nvPr/>
        </p:nvSpPr>
        <p:spPr>
          <a:xfrm>
            <a:off x="1672977" y="2360272"/>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Warehouse</a:t>
            </a:r>
          </a:p>
        </p:txBody>
      </p:sp>
      <p:sp>
        <p:nvSpPr>
          <p:cNvPr id="33" name="Rektangel: afrundede hjørner 32">
            <a:extLst>
              <a:ext uri="{FF2B5EF4-FFF2-40B4-BE49-F238E27FC236}">
                <a16:creationId xmlns:a16="http://schemas.microsoft.com/office/drawing/2014/main" id="{311CDEB8-F409-4E04-9F76-14472742B972}"/>
              </a:ext>
            </a:extLst>
          </p:cNvPr>
          <p:cNvSpPr/>
          <p:nvPr/>
        </p:nvSpPr>
        <p:spPr>
          <a:xfrm>
            <a:off x="1672977" y="5264879"/>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Reception</a:t>
            </a:r>
          </a:p>
        </p:txBody>
      </p:sp>
      <p:sp>
        <p:nvSpPr>
          <p:cNvPr id="34" name="Rektangel: afrundede hjørner 33">
            <a:extLst>
              <a:ext uri="{FF2B5EF4-FFF2-40B4-BE49-F238E27FC236}">
                <a16:creationId xmlns:a16="http://schemas.microsoft.com/office/drawing/2014/main" id="{2E4AF880-705F-4498-B37A-6701040521B0}"/>
              </a:ext>
            </a:extLst>
          </p:cNvPr>
          <p:cNvSpPr/>
          <p:nvPr/>
        </p:nvSpPr>
        <p:spPr>
          <a:xfrm>
            <a:off x="1672977" y="4903053"/>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To CP400</a:t>
            </a:r>
          </a:p>
        </p:txBody>
      </p:sp>
      <p:sp>
        <p:nvSpPr>
          <p:cNvPr id="35" name="Rektangel: afrundede hjørner 34">
            <a:extLst>
              <a:ext uri="{FF2B5EF4-FFF2-40B4-BE49-F238E27FC236}">
                <a16:creationId xmlns:a16="http://schemas.microsoft.com/office/drawing/2014/main" id="{CDD58654-4527-4B31-9B32-A1A955B38A33}"/>
              </a:ext>
            </a:extLst>
          </p:cNvPr>
          <p:cNvSpPr/>
          <p:nvPr/>
        </p:nvSpPr>
        <p:spPr>
          <a:xfrm>
            <a:off x="1672977" y="4541227"/>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To CP200</a:t>
            </a:r>
          </a:p>
        </p:txBody>
      </p:sp>
      <p:sp>
        <p:nvSpPr>
          <p:cNvPr id="36" name="Rektangel: afrundede hjørner 35">
            <a:extLst>
              <a:ext uri="{FF2B5EF4-FFF2-40B4-BE49-F238E27FC236}">
                <a16:creationId xmlns:a16="http://schemas.microsoft.com/office/drawing/2014/main" id="{21299E31-F768-4EE2-AD45-99FE26F39849}"/>
              </a:ext>
            </a:extLst>
          </p:cNvPr>
          <p:cNvSpPr/>
          <p:nvPr/>
        </p:nvSpPr>
        <p:spPr>
          <a:xfrm>
            <a:off x="1672977" y="3453492"/>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ONS user</a:t>
            </a:r>
          </a:p>
        </p:txBody>
      </p:sp>
      <p:sp>
        <p:nvSpPr>
          <p:cNvPr id="37" name="Rektangel: afrundede hjørner 36">
            <a:extLst>
              <a:ext uri="{FF2B5EF4-FFF2-40B4-BE49-F238E27FC236}">
                <a16:creationId xmlns:a16="http://schemas.microsoft.com/office/drawing/2014/main" id="{08780955-A912-447D-830C-6D57C86F547B}"/>
              </a:ext>
            </a:extLst>
          </p:cNvPr>
          <p:cNvSpPr/>
          <p:nvPr/>
        </p:nvSpPr>
        <p:spPr>
          <a:xfrm>
            <a:off x="1672977" y="3088143"/>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ONS user</a:t>
            </a:r>
          </a:p>
        </p:txBody>
      </p:sp>
      <p:sp>
        <p:nvSpPr>
          <p:cNvPr id="38" name="Rektangel: afrundede hjørner 37">
            <a:extLst>
              <a:ext uri="{FF2B5EF4-FFF2-40B4-BE49-F238E27FC236}">
                <a16:creationId xmlns:a16="http://schemas.microsoft.com/office/drawing/2014/main" id="{26CA6BB9-3A14-48F4-90E1-63F67103C926}"/>
              </a:ext>
            </a:extLst>
          </p:cNvPr>
          <p:cNvSpPr/>
          <p:nvPr/>
        </p:nvSpPr>
        <p:spPr>
          <a:xfrm>
            <a:off x="1672977" y="3816709"/>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ONS user</a:t>
            </a:r>
          </a:p>
        </p:txBody>
      </p:sp>
      <p:sp>
        <p:nvSpPr>
          <p:cNvPr id="39" name="Rektangel: afrundede hjørner 38">
            <a:extLst>
              <a:ext uri="{FF2B5EF4-FFF2-40B4-BE49-F238E27FC236}">
                <a16:creationId xmlns:a16="http://schemas.microsoft.com/office/drawing/2014/main" id="{CD323255-D14E-42C6-8E72-BEE5926A83D6}"/>
              </a:ext>
            </a:extLst>
          </p:cNvPr>
          <p:cNvSpPr/>
          <p:nvPr/>
        </p:nvSpPr>
        <p:spPr>
          <a:xfrm>
            <a:off x="1672977" y="4179067"/>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a:solidFill>
                  <a:schemeClr val="tx1"/>
                </a:solidFill>
              </a:rPr>
              <a:t>ONS </a:t>
            </a:r>
            <a:r>
              <a:rPr lang="da-DK" sz="1200" dirty="0">
                <a:solidFill>
                  <a:schemeClr val="tx1"/>
                </a:solidFill>
              </a:rPr>
              <a:t>user</a:t>
            </a:r>
          </a:p>
        </p:txBody>
      </p:sp>
      <p:cxnSp>
        <p:nvCxnSpPr>
          <p:cNvPr id="8" name="Lige pilforbindelse 7">
            <a:extLst>
              <a:ext uri="{FF2B5EF4-FFF2-40B4-BE49-F238E27FC236}">
                <a16:creationId xmlns:a16="http://schemas.microsoft.com/office/drawing/2014/main" id="{54759349-FDCA-47F0-B682-9276B5A1211C}"/>
              </a:ext>
            </a:extLst>
          </p:cNvPr>
          <p:cNvCxnSpPr>
            <a:stCxn id="4" idx="3"/>
            <a:endCxn id="30" idx="1"/>
          </p:cNvCxnSpPr>
          <p:nvPr/>
        </p:nvCxnSpPr>
        <p:spPr>
          <a:xfrm>
            <a:off x="1362734" y="2101416"/>
            <a:ext cx="310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Lige pilforbindelse 11">
            <a:extLst>
              <a:ext uri="{FF2B5EF4-FFF2-40B4-BE49-F238E27FC236}">
                <a16:creationId xmlns:a16="http://schemas.microsoft.com/office/drawing/2014/main" id="{722C8D1E-E917-4E21-8B31-EA099D9911F8}"/>
              </a:ext>
            </a:extLst>
          </p:cNvPr>
          <p:cNvCxnSpPr>
            <a:stCxn id="21" idx="3"/>
            <a:endCxn id="32" idx="1"/>
          </p:cNvCxnSpPr>
          <p:nvPr/>
        </p:nvCxnSpPr>
        <p:spPr>
          <a:xfrm>
            <a:off x="1362734" y="2465979"/>
            <a:ext cx="310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Lige pilforbindelse 40">
            <a:extLst>
              <a:ext uri="{FF2B5EF4-FFF2-40B4-BE49-F238E27FC236}">
                <a16:creationId xmlns:a16="http://schemas.microsoft.com/office/drawing/2014/main" id="{ED6F56D8-B893-495C-822A-51F1AD9A4DEC}"/>
              </a:ext>
            </a:extLst>
          </p:cNvPr>
          <p:cNvCxnSpPr>
            <a:stCxn id="19" idx="3"/>
            <a:endCxn id="31" idx="1"/>
          </p:cNvCxnSpPr>
          <p:nvPr/>
        </p:nvCxnSpPr>
        <p:spPr>
          <a:xfrm>
            <a:off x="1362734" y="2830443"/>
            <a:ext cx="310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Lige pilforbindelse 42">
            <a:extLst>
              <a:ext uri="{FF2B5EF4-FFF2-40B4-BE49-F238E27FC236}">
                <a16:creationId xmlns:a16="http://schemas.microsoft.com/office/drawing/2014/main" id="{05B24EF1-3F8B-4FF1-A03E-CC2E6D4C9E1A}"/>
              </a:ext>
            </a:extLst>
          </p:cNvPr>
          <p:cNvCxnSpPr>
            <a:stCxn id="27" idx="3"/>
            <a:endCxn id="37" idx="1"/>
          </p:cNvCxnSpPr>
          <p:nvPr/>
        </p:nvCxnSpPr>
        <p:spPr>
          <a:xfrm>
            <a:off x="1362734" y="3193850"/>
            <a:ext cx="310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Lige pilforbindelse 44">
            <a:extLst>
              <a:ext uri="{FF2B5EF4-FFF2-40B4-BE49-F238E27FC236}">
                <a16:creationId xmlns:a16="http://schemas.microsoft.com/office/drawing/2014/main" id="{0B987112-6141-42FD-B8EF-040F05768445}"/>
              </a:ext>
            </a:extLst>
          </p:cNvPr>
          <p:cNvCxnSpPr>
            <a:stCxn id="26" idx="3"/>
            <a:endCxn id="36" idx="1"/>
          </p:cNvCxnSpPr>
          <p:nvPr/>
        </p:nvCxnSpPr>
        <p:spPr>
          <a:xfrm>
            <a:off x="1362734" y="3559199"/>
            <a:ext cx="310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Lige pilforbindelse 46">
            <a:extLst>
              <a:ext uri="{FF2B5EF4-FFF2-40B4-BE49-F238E27FC236}">
                <a16:creationId xmlns:a16="http://schemas.microsoft.com/office/drawing/2014/main" id="{C0972F4F-4F19-4B41-B08A-2AB51A593A71}"/>
              </a:ext>
            </a:extLst>
          </p:cNvPr>
          <p:cNvCxnSpPr>
            <a:stCxn id="28" idx="3"/>
            <a:endCxn id="38" idx="1"/>
          </p:cNvCxnSpPr>
          <p:nvPr/>
        </p:nvCxnSpPr>
        <p:spPr>
          <a:xfrm>
            <a:off x="1362734" y="3922416"/>
            <a:ext cx="310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Lige pilforbindelse 48">
            <a:extLst>
              <a:ext uri="{FF2B5EF4-FFF2-40B4-BE49-F238E27FC236}">
                <a16:creationId xmlns:a16="http://schemas.microsoft.com/office/drawing/2014/main" id="{CB7AE5BA-1BD3-449C-AAE1-B2802B117E1F}"/>
              </a:ext>
            </a:extLst>
          </p:cNvPr>
          <p:cNvCxnSpPr>
            <a:stCxn id="29" idx="3"/>
            <a:endCxn id="39" idx="1"/>
          </p:cNvCxnSpPr>
          <p:nvPr/>
        </p:nvCxnSpPr>
        <p:spPr>
          <a:xfrm>
            <a:off x="1362734" y="4284774"/>
            <a:ext cx="310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Lige pilforbindelse 50">
            <a:extLst>
              <a:ext uri="{FF2B5EF4-FFF2-40B4-BE49-F238E27FC236}">
                <a16:creationId xmlns:a16="http://schemas.microsoft.com/office/drawing/2014/main" id="{0D8E9CDB-C295-4EBB-96EF-F36E70C829E2}"/>
              </a:ext>
            </a:extLst>
          </p:cNvPr>
          <p:cNvCxnSpPr>
            <a:stCxn id="25" idx="3"/>
            <a:endCxn id="35" idx="1"/>
          </p:cNvCxnSpPr>
          <p:nvPr/>
        </p:nvCxnSpPr>
        <p:spPr>
          <a:xfrm>
            <a:off x="1362734" y="4646934"/>
            <a:ext cx="310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Lige pilforbindelse 52">
            <a:extLst>
              <a:ext uri="{FF2B5EF4-FFF2-40B4-BE49-F238E27FC236}">
                <a16:creationId xmlns:a16="http://schemas.microsoft.com/office/drawing/2014/main" id="{CACF8E1B-72AB-4532-9476-23E52B566A2F}"/>
              </a:ext>
            </a:extLst>
          </p:cNvPr>
          <p:cNvCxnSpPr>
            <a:stCxn id="24" idx="3"/>
            <a:endCxn id="34" idx="1"/>
          </p:cNvCxnSpPr>
          <p:nvPr/>
        </p:nvCxnSpPr>
        <p:spPr>
          <a:xfrm>
            <a:off x="1362734" y="5008760"/>
            <a:ext cx="310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Lige pilforbindelse 54">
            <a:extLst>
              <a:ext uri="{FF2B5EF4-FFF2-40B4-BE49-F238E27FC236}">
                <a16:creationId xmlns:a16="http://schemas.microsoft.com/office/drawing/2014/main" id="{A8306238-E3A3-4AFE-878B-40F9684BCB54}"/>
              </a:ext>
            </a:extLst>
          </p:cNvPr>
          <p:cNvCxnSpPr>
            <a:stCxn id="23" idx="3"/>
            <a:endCxn id="33" idx="1"/>
          </p:cNvCxnSpPr>
          <p:nvPr/>
        </p:nvCxnSpPr>
        <p:spPr>
          <a:xfrm>
            <a:off x="1362734" y="5370586"/>
            <a:ext cx="310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Lige pilforbindelse 65">
            <a:extLst>
              <a:ext uri="{FF2B5EF4-FFF2-40B4-BE49-F238E27FC236}">
                <a16:creationId xmlns:a16="http://schemas.microsoft.com/office/drawing/2014/main" id="{1C76D00E-B279-4B80-821E-5990D7D419BE}"/>
              </a:ext>
            </a:extLst>
          </p:cNvPr>
          <p:cNvCxnSpPr>
            <a:stCxn id="4" idx="2"/>
            <a:endCxn id="21" idx="0"/>
          </p:cNvCxnSpPr>
          <p:nvPr/>
        </p:nvCxnSpPr>
        <p:spPr>
          <a:xfrm>
            <a:off x="853827" y="2207123"/>
            <a:ext cx="0" cy="153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Lige pilforbindelse 67">
            <a:extLst>
              <a:ext uri="{FF2B5EF4-FFF2-40B4-BE49-F238E27FC236}">
                <a16:creationId xmlns:a16="http://schemas.microsoft.com/office/drawing/2014/main" id="{DE75719E-CBF3-4EBB-AEC2-3AE76568C644}"/>
              </a:ext>
            </a:extLst>
          </p:cNvPr>
          <p:cNvCxnSpPr>
            <a:stCxn id="21" idx="2"/>
            <a:endCxn id="19" idx="0"/>
          </p:cNvCxnSpPr>
          <p:nvPr/>
        </p:nvCxnSpPr>
        <p:spPr>
          <a:xfrm>
            <a:off x="853827" y="2571686"/>
            <a:ext cx="0" cy="153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Lige pilforbindelse 69">
            <a:extLst>
              <a:ext uri="{FF2B5EF4-FFF2-40B4-BE49-F238E27FC236}">
                <a16:creationId xmlns:a16="http://schemas.microsoft.com/office/drawing/2014/main" id="{8545B7B2-1BB1-4D81-8E5A-7779CFEF1F09}"/>
              </a:ext>
            </a:extLst>
          </p:cNvPr>
          <p:cNvCxnSpPr>
            <a:stCxn id="19" idx="2"/>
            <a:endCxn id="27" idx="0"/>
          </p:cNvCxnSpPr>
          <p:nvPr/>
        </p:nvCxnSpPr>
        <p:spPr>
          <a:xfrm>
            <a:off x="853827" y="2936150"/>
            <a:ext cx="0" cy="151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Lige pilforbindelse 71">
            <a:extLst>
              <a:ext uri="{FF2B5EF4-FFF2-40B4-BE49-F238E27FC236}">
                <a16:creationId xmlns:a16="http://schemas.microsoft.com/office/drawing/2014/main" id="{0FF8849D-2979-425B-8395-007541A313C2}"/>
              </a:ext>
            </a:extLst>
          </p:cNvPr>
          <p:cNvCxnSpPr>
            <a:stCxn id="27" idx="2"/>
            <a:endCxn id="26" idx="0"/>
          </p:cNvCxnSpPr>
          <p:nvPr/>
        </p:nvCxnSpPr>
        <p:spPr>
          <a:xfrm>
            <a:off x="853827" y="3299557"/>
            <a:ext cx="0" cy="153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Lige pilforbindelse 73">
            <a:extLst>
              <a:ext uri="{FF2B5EF4-FFF2-40B4-BE49-F238E27FC236}">
                <a16:creationId xmlns:a16="http://schemas.microsoft.com/office/drawing/2014/main" id="{E133279A-0A25-480B-B991-4842A85C5791}"/>
              </a:ext>
            </a:extLst>
          </p:cNvPr>
          <p:cNvCxnSpPr>
            <a:stCxn id="26" idx="2"/>
            <a:endCxn id="28" idx="0"/>
          </p:cNvCxnSpPr>
          <p:nvPr/>
        </p:nvCxnSpPr>
        <p:spPr>
          <a:xfrm>
            <a:off x="853827" y="3664906"/>
            <a:ext cx="0" cy="151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Lige pilforbindelse 75">
            <a:extLst>
              <a:ext uri="{FF2B5EF4-FFF2-40B4-BE49-F238E27FC236}">
                <a16:creationId xmlns:a16="http://schemas.microsoft.com/office/drawing/2014/main" id="{2B725F69-F1A5-43E1-A695-30A3DD439533}"/>
              </a:ext>
            </a:extLst>
          </p:cNvPr>
          <p:cNvCxnSpPr>
            <a:stCxn id="28" idx="2"/>
            <a:endCxn id="29" idx="0"/>
          </p:cNvCxnSpPr>
          <p:nvPr/>
        </p:nvCxnSpPr>
        <p:spPr>
          <a:xfrm>
            <a:off x="853827" y="4028123"/>
            <a:ext cx="0" cy="150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Lige pilforbindelse 77">
            <a:extLst>
              <a:ext uri="{FF2B5EF4-FFF2-40B4-BE49-F238E27FC236}">
                <a16:creationId xmlns:a16="http://schemas.microsoft.com/office/drawing/2014/main" id="{36EE7F2B-3057-4FF4-90C3-CBBF5C1C9003}"/>
              </a:ext>
            </a:extLst>
          </p:cNvPr>
          <p:cNvCxnSpPr>
            <a:stCxn id="29" idx="2"/>
            <a:endCxn id="25" idx="0"/>
          </p:cNvCxnSpPr>
          <p:nvPr/>
        </p:nvCxnSpPr>
        <p:spPr>
          <a:xfrm>
            <a:off x="853827" y="4390481"/>
            <a:ext cx="0" cy="1507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Lige pilforbindelse 79">
            <a:extLst>
              <a:ext uri="{FF2B5EF4-FFF2-40B4-BE49-F238E27FC236}">
                <a16:creationId xmlns:a16="http://schemas.microsoft.com/office/drawing/2014/main" id="{9DE1DD9B-AC3A-4A02-A7A4-4BC250FDCCCB}"/>
              </a:ext>
            </a:extLst>
          </p:cNvPr>
          <p:cNvCxnSpPr>
            <a:stCxn id="25" idx="2"/>
            <a:endCxn id="24" idx="0"/>
          </p:cNvCxnSpPr>
          <p:nvPr/>
        </p:nvCxnSpPr>
        <p:spPr>
          <a:xfrm>
            <a:off x="853827" y="4752641"/>
            <a:ext cx="0" cy="150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Lige pilforbindelse 81">
            <a:extLst>
              <a:ext uri="{FF2B5EF4-FFF2-40B4-BE49-F238E27FC236}">
                <a16:creationId xmlns:a16="http://schemas.microsoft.com/office/drawing/2014/main" id="{6C6FCE09-580C-4FC9-9FAC-9B26D526EC09}"/>
              </a:ext>
            </a:extLst>
          </p:cNvPr>
          <p:cNvCxnSpPr>
            <a:stCxn id="24" idx="2"/>
            <a:endCxn id="23" idx="0"/>
          </p:cNvCxnSpPr>
          <p:nvPr/>
        </p:nvCxnSpPr>
        <p:spPr>
          <a:xfrm>
            <a:off x="853827" y="5114467"/>
            <a:ext cx="0" cy="150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Rektangel: afrundede hjørner 83">
            <a:extLst>
              <a:ext uri="{FF2B5EF4-FFF2-40B4-BE49-F238E27FC236}">
                <a16:creationId xmlns:a16="http://schemas.microsoft.com/office/drawing/2014/main" id="{CFD757C4-34DE-48A6-8093-96B91CDD2F65}"/>
              </a:ext>
            </a:extLst>
          </p:cNvPr>
          <p:cNvSpPr/>
          <p:nvPr/>
        </p:nvSpPr>
        <p:spPr>
          <a:xfrm>
            <a:off x="343832" y="1581359"/>
            <a:ext cx="2314303"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Greeting</a:t>
            </a:r>
          </a:p>
        </p:txBody>
      </p:sp>
      <p:cxnSp>
        <p:nvCxnSpPr>
          <p:cNvPr id="88" name="Forbindelse: vinklet 87">
            <a:extLst>
              <a:ext uri="{FF2B5EF4-FFF2-40B4-BE49-F238E27FC236}">
                <a16:creationId xmlns:a16="http://schemas.microsoft.com/office/drawing/2014/main" id="{A325F336-63D6-4CC5-A615-06A1AC46D952}"/>
              </a:ext>
            </a:extLst>
          </p:cNvPr>
          <p:cNvCxnSpPr>
            <a:cxnSpLocks/>
            <a:stCxn id="84" idx="2"/>
            <a:endCxn id="4" idx="0"/>
          </p:cNvCxnSpPr>
          <p:nvPr/>
        </p:nvCxnSpPr>
        <p:spPr>
          <a:xfrm rot="5400000">
            <a:off x="1075938" y="1570663"/>
            <a:ext cx="202936" cy="6471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94" name="Rektangel: afrundede hjørner 93">
            <a:extLst>
              <a:ext uri="{FF2B5EF4-FFF2-40B4-BE49-F238E27FC236}">
                <a16:creationId xmlns:a16="http://schemas.microsoft.com/office/drawing/2014/main" id="{77A116BB-8E80-446F-8483-AE8BD8079E28}"/>
              </a:ext>
            </a:extLst>
          </p:cNvPr>
          <p:cNvSpPr/>
          <p:nvPr/>
        </p:nvSpPr>
        <p:spPr>
          <a:xfrm>
            <a:off x="1024732" y="1264239"/>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Day</a:t>
            </a:r>
          </a:p>
        </p:txBody>
      </p:sp>
      <p:sp>
        <p:nvSpPr>
          <p:cNvPr id="96" name="Rektangel: afrundede hjørner 95">
            <a:extLst>
              <a:ext uri="{FF2B5EF4-FFF2-40B4-BE49-F238E27FC236}">
                <a16:creationId xmlns:a16="http://schemas.microsoft.com/office/drawing/2014/main" id="{C4D549D3-7AD0-4699-9282-1B641F3FDEAC}"/>
              </a:ext>
            </a:extLst>
          </p:cNvPr>
          <p:cNvSpPr/>
          <p:nvPr/>
        </p:nvSpPr>
        <p:spPr>
          <a:xfrm>
            <a:off x="9111350" y="1995282"/>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Press 1</a:t>
            </a:r>
          </a:p>
        </p:txBody>
      </p:sp>
      <p:sp>
        <p:nvSpPr>
          <p:cNvPr id="97" name="Rektangel: afrundede hjørner 96">
            <a:extLst>
              <a:ext uri="{FF2B5EF4-FFF2-40B4-BE49-F238E27FC236}">
                <a16:creationId xmlns:a16="http://schemas.microsoft.com/office/drawing/2014/main" id="{00A2C3E1-D89D-4B27-B241-95CC95414EE2}"/>
              </a:ext>
            </a:extLst>
          </p:cNvPr>
          <p:cNvSpPr/>
          <p:nvPr/>
        </p:nvSpPr>
        <p:spPr>
          <a:xfrm>
            <a:off x="9111350" y="2724309"/>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Press 3</a:t>
            </a:r>
          </a:p>
        </p:txBody>
      </p:sp>
      <p:sp>
        <p:nvSpPr>
          <p:cNvPr id="98" name="Rektangel: afrundede hjørner 97">
            <a:extLst>
              <a:ext uri="{FF2B5EF4-FFF2-40B4-BE49-F238E27FC236}">
                <a16:creationId xmlns:a16="http://schemas.microsoft.com/office/drawing/2014/main" id="{6FBB82CF-EFB3-44F5-8DDE-99195A966D86}"/>
              </a:ext>
            </a:extLst>
          </p:cNvPr>
          <p:cNvSpPr/>
          <p:nvPr/>
        </p:nvSpPr>
        <p:spPr>
          <a:xfrm>
            <a:off x="9111350" y="2359845"/>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Press 2</a:t>
            </a:r>
          </a:p>
        </p:txBody>
      </p:sp>
      <p:sp>
        <p:nvSpPr>
          <p:cNvPr id="99" name="Rektangel: afrundede hjørner 98">
            <a:extLst>
              <a:ext uri="{FF2B5EF4-FFF2-40B4-BE49-F238E27FC236}">
                <a16:creationId xmlns:a16="http://schemas.microsoft.com/office/drawing/2014/main" id="{C149ACE3-A063-4BDE-B60C-FD1AF8866DA5}"/>
              </a:ext>
            </a:extLst>
          </p:cNvPr>
          <p:cNvSpPr/>
          <p:nvPr/>
        </p:nvSpPr>
        <p:spPr>
          <a:xfrm>
            <a:off x="9111350" y="5264452"/>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err="1">
                <a:solidFill>
                  <a:schemeClr val="tx1"/>
                </a:solidFill>
              </a:rPr>
              <a:t>Intercept</a:t>
            </a:r>
            <a:endParaRPr lang="da-DK" sz="1200" dirty="0">
              <a:solidFill>
                <a:schemeClr val="tx1"/>
              </a:solidFill>
            </a:endParaRPr>
          </a:p>
        </p:txBody>
      </p:sp>
      <p:sp>
        <p:nvSpPr>
          <p:cNvPr id="100" name="Rektangel: afrundede hjørner 99">
            <a:extLst>
              <a:ext uri="{FF2B5EF4-FFF2-40B4-BE49-F238E27FC236}">
                <a16:creationId xmlns:a16="http://schemas.microsoft.com/office/drawing/2014/main" id="{2FC0A83D-95DA-4631-BD86-620137C58840}"/>
              </a:ext>
            </a:extLst>
          </p:cNvPr>
          <p:cNvSpPr/>
          <p:nvPr/>
        </p:nvSpPr>
        <p:spPr>
          <a:xfrm>
            <a:off x="9111350" y="4902626"/>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Press 9</a:t>
            </a:r>
          </a:p>
        </p:txBody>
      </p:sp>
      <p:sp>
        <p:nvSpPr>
          <p:cNvPr id="101" name="Rektangel: afrundede hjørner 100">
            <a:extLst>
              <a:ext uri="{FF2B5EF4-FFF2-40B4-BE49-F238E27FC236}">
                <a16:creationId xmlns:a16="http://schemas.microsoft.com/office/drawing/2014/main" id="{293C4B60-9272-49D9-9CD1-1811F90511C5}"/>
              </a:ext>
            </a:extLst>
          </p:cNvPr>
          <p:cNvSpPr/>
          <p:nvPr/>
        </p:nvSpPr>
        <p:spPr>
          <a:xfrm>
            <a:off x="9111350" y="4540800"/>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Press 8</a:t>
            </a:r>
          </a:p>
        </p:txBody>
      </p:sp>
      <p:sp>
        <p:nvSpPr>
          <p:cNvPr id="102" name="Rektangel: afrundede hjørner 101">
            <a:extLst>
              <a:ext uri="{FF2B5EF4-FFF2-40B4-BE49-F238E27FC236}">
                <a16:creationId xmlns:a16="http://schemas.microsoft.com/office/drawing/2014/main" id="{E07C4734-EEAB-44C3-A145-E0C5E7D8D542}"/>
              </a:ext>
            </a:extLst>
          </p:cNvPr>
          <p:cNvSpPr/>
          <p:nvPr/>
        </p:nvSpPr>
        <p:spPr>
          <a:xfrm>
            <a:off x="9111350" y="3453065"/>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Press 5</a:t>
            </a:r>
          </a:p>
        </p:txBody>
      </p:sp>
      <p:sp>
        <p:nvSpPr>
          <p:cNvPr id="103" name="Rektangel: afrundede hjørner 102">
            <a:extLst>
              <a:ext uri="{FF2B5EF4-FFF2-40B4-BE49-F238E27FC236}">
                <a16:creationId xmlns:a16="http://schemas.microsoft.com/office/drawing/2014/main" id="{08BA12F2-7D81-4A1F-89E7-83BDB8E62F46}"/>
              </a:ext>
            </a:extLst>
          </p:cNvPr>
          <p:cNvSpPr/>
          <p:nvPr/>
        </p:nvSpPr>
        <p:spPr>
          <a:xfrm>
            <a:off x="9111350" y="3087716"/>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Press 4</a:t>
            </a:r>
          </a:p>
        </p:txBody>
      </p:sp>
      <p:sp>
        <p:nvSpPr>
          <p:cNvPr id="104" name="Rektangel: afrundede hjørner 103">
            <a:extLst>
              <a:ext uri="{FF2B5EF4-FFF2-40B4-BE49-F238E27FC236}">
                <a16:creationId xmlns:a16="http://schemas.microsoft.com/office/drawing/2014/main" id="{61B22384-39DC-4FA5-B1F1-BA9E997E602C}"/>
              </a:ext>
            </a:extLst>
          </p:cNvPr>
          <p:cNvSpPr/>
          <p:nvPr/>
        </p:nvSpPr>
        <p:spPr>
          <a:xfrm>
            <a:off x="9111350" y="3816282"/>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Press 6</a:t>
            </a:r>
          </a:p>
        </p:txBody>
      </p:sp>
      <p:sp>
        <p:nvSpPr>
          <p:cNvPr id="105" name="Rektangel: afrundede hjørner 104">
            <a:extLst>
              <a:ext uri="{FF2B5EF4-FFF2-40B4-BE49-F238E27FC236}">
                <a16:creationId xmlns:a16="http://schemas.microsoft.com/office/drawing/2014/main" id="{0D68637E-DAA0-4A9D-B21E-F09A928454AF}"/>
              </a:ext>
            </a:extLst>
          </p:cNvPr>
          <p:cNvSpPr/>
          <p:nvPr/>
        </p:nvSpPr>
        <p:spPr>
          <a:xfrm>
            <a:off x="9111350" y="4177583"/>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Press 7</a:t>
            </a:r>
          </a:p>
        </p:txBody>
      </p:sp>
      <p:sp>
        <p:nvSpPr>
          <p:cNvPr id="106" name="Rektangel: afrundede hjørner 105">
            <a:extLst>
              <a:ext uri="{FF2B5EF4-FFF2-40B4-BE49-F238E27FC236}">
                <a16:creationId xmlns:a16="http://schemas.microsoft.com/office/drawing/2014/main" id="{8AA64127-C694-4EC8-83DE-61C55C0CF07E}"/>
              </a:ext>
            </a:extLst>
          </p:cNvPr>
          <p:cNvSpPr/>
          <p:nvPr/>
        </p:nvSpPr>
        <p:spPr>
          <a:xfrm>
            <a:off x="10439407" y="1995282"/>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err="1">
                <a:solidFill>
                  <a:schemeClr val="tx1"/>
                </a:solidFill>
              </a:rPr>
              <a:t>Guard</a:t>
            </a:r>
            <a:endParaRPr lang="da-DK" sz="1200" dirty="0">
              <a:solidFill>
                <a:schemeClr val="tx1"/>
              </a:solidFill>
            </a:endParaRPr>
          </a:p>
        </p:txBody>
      </p:sp>
      <p:sp>
        <p:nvSpPr>
          <p:cNvPr id="107" name="Rektangel: afrundede hjørner 106">
            <a:extLst>
              <a:ext uri="{FF2B5EF4-FFF2-40B4-BE49-F238E27FC236}">
                <a16:creationId xmlns:a16="http://schemas.microsoft.com/office/drawing/2014/main" id="{F3341D89-2A8B-474A-A54C-3B19C64C867B}"/>
              </a:ext>
            </a:extLst>
          </p:cNvPr>
          <p:cNvSpPr/>
          <p:nvPr/>
        </p:nvSpPr>
        <p:spPr>
          <a:xfrm>
            <a:off x="10439407" y="2724309"/>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solidFill>
                <a:schemeClr val="tx1"/>
              </a:solidFill>
            </a:endParaRPr>
          </a:p>
        </p:txBody>
      </p:sp>
      <p:sp>
        <p:nvSpPr>
          <p:cNvPr id="108" name="Rektangel: afrundede hjørner 107">
            <a:extLst>
              <a:ext uri="{FF2B5EF4-FFF2-40B4-BE49-F238E27FC236}">
                <a16:creationId xmlns:a16="http://schemas.microsoft.com/office/drawing/2014/main" id="{1AE4D407-AD15-491A-A76C-C9510672A3AF}"/>
              </a:ext>
            </a:extLst>
          </p:cNvPr>
          <p:cNvSpPr/>
          <p:nvPr/>
        </p:nvSpPr>
        <p:spPr>
          <a:xfrm>
            <a:off x="10439407" y="2359845"/>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Open </a:t>
            </a:r>
            <a:r>
              <a:rPr lang="da-DK" sz="1200" dirty="0" err="1">
                <a:solidFill>
                  <a:schemeClr val="tx1"/>
                </a:solidFill>
              </a:rPr>
              <a:t>hours</a:t>
            </a:r>
            <a:endParaRPr lang="da-DK" sz="1200" dirty="0">
              <a:solidFill>
                <a:schemeClr val="tx1"/>
              </a:solidFill>
            </a:endParaRPr>
          </a:p>
        </p:txBody>
      </p:sp>
      <p:sp>
        <p:nvSpPr>
          <p:cNvPr id="109" name="Rektangel: afrundede hjørner 108">
            <a:extLst>
              <a:ext uri="{FF2B5EF4-FFF2-40B4-BE49-F238E27FC236}">
                <a16:creationId xmlns:a16="http://schemas.microsoft.com/office/drawing/2014/main" id="{54EFD843-8D0C-44B2-A3DE-EF67A71F7E90}"/>
              </a:ext>
            </a:extLst>
          </p:cNvPr>
          <p:cNvSpPr/>
          <p:nvPr/>
        </p:nvSpPr>
        <p:spPr>
          <a:xfrm>
            <a:off x="10439407" y="5264452"/>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err="1">
                <a:solidFill>
                  <a:schemeClr val="tx1"/>
                </a:solidFill>
              </a:rPr>
              <a:t>Replay</a:t>
            </a:r>
            <a:endParaRPr lang="da-DK" sz="1200" dirty="0">
              <a:solidFill>
                <a:schemeClr val="tx1"/>
              </a:solidFill>
            </a:endParaRPr>
          </a:p>
        </p:txBody>
      </p:sp>
      <p:sp>
        <p:nvSpPr>
          <p:cNvPr id="110" name="Rektangel: afrundede hjørner 109">
            <a:extLst>
              <a:ext uri="{FF2B5EF4-FFF2-40B4-BE49-F238E27FC236}">
                <a16:creationId xmlns:a16="http://schemas.microsoft.com/office/drawing/2014/main" id="{58E65C96-1DAD-4C13-8F46-1F144BC412EA}"/>
              </a:ext>
            </a:extLst>
          </p:cNvPr>
          <p:cNvSpPr/>
          <p:nvPr/>
        </p:nvSpPr>
        <p:spPr>
          <a:xfrm>
            <a:off x="10439407" y="4902626"/>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solidFill>
                <a:schemeClr val="tx1"/>
              </a:solidFill>
            </a:endParaRPr>
          </a:p>
        </p:txBody>
      </p:sp>
      <p:sp>
        <p:nvSpPr>
          <p:cNvPr id="111" name="Rektangel: afrundede hjørner 110">
            <a:extLst>
              <a:ext uri="{FF2B5EF4-FFF2-40B4-BE49-F238E27FC236}">
                <a16:creationId xmlns:a16="http://schemas.microsoft.com/office/drawing/2014/main" id="{56FA2923-9037-45C7-94B5-688A448077A3}"/>
              </a:ext>
            </a:extLst>
          </p:cNvPr>
          <p:cNvSpPr/>
          <p:nvPr/>
        </p:nvSpPr>
        <p:spPr>
          <a:xfrm>
            <a:off x="10439407" y="4540800"/>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solidFill>
                <a:schemeClr val="tx1"/>
              </a:solidFill>
            </a:endParaRPr>
          </a:p>
        </p:txBody>
      </p:sp>
      <p:sp>
        <p:nvSpPr>
          <p:cNvPr id="112" name="Rektangel: afrundede hjørner 111">
            <a:extLst>
              <a:ext uri="{FF2B5EF4-FFF2-40B4-BE49-F238E27FC236}">
                <a16:creationId xmlns:a16="http://schemas.microsoft.com/office/drawing/2014/main" id="{E4D86A2F-7C0D-4DDA-A72B-6DE92CE14D20}"/>
              </a:ext>
            </a:extLst>
          </p:cNvPr>
          <p:cNvSpPr/>
          <p:nvPr/>
        </p:nvSpPr>
        <p:spPr>
          <a:xfrm>
            <a:off x="10439407" y="3453065"/>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solidFill>
                <a:schemeClr val="tx1"/>
              </a:solidFill>
            </a:endParaRPr>
          </a:p>
        </p:txBody>
      </p:sp>
      <p:sp>
        <p:nvSpPr>
          <p:cNvPr id="113" name="Rektangel: afrundede hjørner 112">
            <a:extLst>
              <a:ext uri="{FF2B5EF4-FFF2-40B4-BE49-F238E27FC236}">
                <a16:creationId xmlns:a16="http://schemas.microsoft.com/office/drawing/2014/main" id="{3FC97561-8BA4-4A77-B1C5-3D2F83F1C150}"/>
              </a:ext>
            </a:extLst>
          </p:cNvPr>
          <p:cNvSpPr/>
          <p:nvPr/>
        </p:nvSpPr>
        <p:spPr>
          <a:xfrm>
            <a:off x="10439407" y="3087716"/>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solidFill>
                <a:schemeClr val="tx1"/>
              </a:solidFill>
            </a:endParaRPr>
          </a:p>
        </p:txBody>
      </p:sp>
      <p:sp>
        <p:nvSpPr>
          <p:cNvPr id="114" name="Rektangel: afrundede hjørner 113">
            <a:extLst>
              <a:ext uri="{FF2B5EF4-FFF2-40B4-BE49-F238E27FC236}">
                <a16:creationId xmlns:a16="http://schemas.microsoft.com/office/drawing/2014/main" id="{44D5995A-6E0B-4E97-808E-740002D9536F}"/>
              </a:ext>
            </a:extLst>
          </p:cNvPr>
          <p:cNvSpPr/>
          <p:nvPr/>
        </p:nvSpPr>
        <p:spPr>
          <a:xfrm>
            <a:off x="10439407" y="3816282"/>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solidFill>
                <a:schemeClr val="tx1"/>
              </a:solidFill>
            </a:endParaRPr>
          </a:p>
        </p:txBody>
      </p:sp>
      <p:sp>
        <p:nvSpPr>
          <p:cNvPr id="115" name="Rektangel: afrundede hjørner 114">
            <a:extLst>
              <a:ext uri="{FF2B5EF4-FFF2-40B4-BE49-F238E27FC236}">
                <a16:creationId xmlns:a16="http://schemas.microsoft.com/office/drawing/2014/main" id="{015F93D2-B0E9-40A9-8662-1F3790BFE811}"/>
              </a:ext>
            </a:extLst>
          </p:cNvPr>
          <p:cNvSpPr/>
          <p:nvPr/>
        </p:nvSpPr>
        <p:spPr>
          <a:xfrm>
            <a:off x="10439407" y="4178640"/>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solidFill>
                <a:schemeClr val="tx1"/>
              </a:solidFill>
            </a:endParaRPr>
          </a:p>
        </p:txBody>
      </p:sp>
      <p:cxnSp>
        <p:nvCxnSpPr>
          <p:cNvPr id="116" name="Lige pilforbindelse 115">
            <a:extLst>
              <a:ext uri="{FF2B5EF4-FFF2-40B4-BE49-F238E27FC236}">
                <a16:creationId xmlns:a16="http://schemas.microsoft.com/office/drawing/2014/main" id="{0F570843-9BCA-4DEC-A17E-7F90381135E8}"/>
              </a:ext>
            </a:extLst>
          </p:cNvPr>
          <p:cNvCxnSpPr>
            <a:stCxn id="96" idx="3"/>
            <a:endCxn id="106" idx="1"/>
          </p:cNvCxnSpPr>
          <p:nvPr/>
        </p:nvCxnSpPr>
        <p:spPr>
          <a:xfrm>
            <a:off x="10129164" y="2100989"/>
            <a:ext cx="310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Lige pilforbindelse 116">
            <a:extLst>
              <a:ext uri="{FF2B5EF4-FFF2-40B4-BE49-F238E27FC236}">
                <a16:creationId xmlns:a16="http://schemas.microsoft.com/office/drawing/2014/main" id="{F2BAB850-15F6-4015-AC87-61E9D100F4A5}"/>
              </a:ext>
            </a:extLst>
          </p:cNvPr>
          <p:cNvCxnSpPr>
            <a:stCxn id="98" idx="3"/>
            <a:endCxn id="108" idx="1"/>
          </p:cNvCxnSpPr>
          <p:nvPr/>
        </p:nvCxnSpPr>
        <p:spPr>
          <a:xfrm>
            <a:off x="10129164" y="2465552"/>
            <a:ext cx="310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Lige pilforbindelse 117">
            <a:extLst>
              <a:ext uri="{FF2B5EF4-FFF2-40B4-BE49-F238E27FC236}">
                <a16:creationId xmlns:a16="http://schemas.microsoft.com/office/drawing/2014/main" id="{3C7BEF1A-CE2B-4EEB-A8CB-AAE69C42C653}"/>
              </a:ext>
            </a:extLst>
          </p:cNvPr>
          <p:cNvCxnSpPr>
            <a:stCxn id="97" idx="3"/>
            <a:endCxn id="107" idx="1"/>
          </p:cNvCxnSpPr>
          <p:nvPr/>
        </p:nvCxnSpPr>
        <p:spPr>
          <a:xfrm>
            <a:off x="10129164" y="2830016"/>
            <a:ext cx="310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Lige pilforbindelse 118">
            <a:extLst>
              <a:ext uri="{FF2B5EF4-FFF2-40B4-BE49-F238E27FC236}">
                <a16:creationId xmlns:a16="http://schemas.microsoft.com/office/drawing/2014/main" id="{CD91745E-1CF1-48A1-AEE7-3A05F519DDDC}"/>
              </a:ext>
            </a:extLst>
          </p:cNvPr>
          <p:cNvCxnSpPr>
            <a:stCxn id="103" idx="3"/>
            <a:endCxn id="113" idx="1"/>
          </p:cNvCxnSpPr>
          <p:nvPr/>
        </p:nvCxnSpPr>
        <p:spPr>
          <a:xfrm>
            <a:off x="10129164" y="3193423"/>
            <a:ext cx="310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Lige pilforbindelse 119">
            <a:extLst>
              <a:ext uri="{FF2B5EF4-FFF2-40B4-BE49-F238E27FC236}">
                <a16:creationId xmlns:a16="http://schemas.microsoft.com/office/drawing/2014/main" id="{D54CE66D-FF7B-40CE-A091-E6138ED80716}"/>
              </a:ext>
            </a:extLst>
          </p:cNvPr>
          <p:cNvCxnSpPr>
            <a:stCxn id="102" idx="3"/>
            <a:endCxn id="112" idx="1"/>
          </p:cNvCxnSpPr>
          <p:nvPr/>
        </p:nvCxnSpPr>
        <p:spPr>
          <a:xfrm>
            <a:off x="10129164" y="3558772"/>
            <a:ext cx="310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Lige pilforbindelse 120">
            <a:extLst>
              <a:ext uri="{FF2B5EF4-FFF2-40B4-BE49-F238E27FC236}">
                <a16:creationId xmlns:a16="http://schemas.microsoft.com/office/drawing/2014/main" id="{C81B9777-0A75-4ACE-9283-527320147635}"/>
              </a:ext>
            </a:extLst>
          </p:cNvPr>
          <p:cNvCxnSpPr>
            <a:stCxn id="104" idx="3"/>
            <a:endCxn id="114" idx="1"/>
          </p:cNvCxnSpPr>
          <p:nvPr/>
        </p:nvCxnSpPr>
        <p:spPr>
          <a:xfrm>
            <a:off x="10129164" y="3921989"/>
            <a:ext cx="310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2" name="Lige pilforbindelse 121">
            <a:extLst>
              <a:ext uri="{FF2B5EF4-FFF2-40B4-BE49-F238E27FC236}">
                <a16:creationId xmlns:a16="http://schemas.microsoft.com/office/drawing/2014/main" id="{8EA2E58F-ABB5-4759-90C9-9CE42C061356}"/>
              </a:ext>
            </a:extLst>
          </p:cNvPr>
          <p:cNvCxnSpPr>
            <a:stCxn id="105" idx="3"/>
            <a:endCxn id="115" idx="1"/>
          </p:cNvCxnSpPr>
          <p:nvPr/>
        </p:nvCxnSpPr>
        <p:spPr>
          <a:xfrm>
            <a:off x="10129164" y="4283290"/>
            <a:ext cx="310243" cy="1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3" name="Lige pilforbindelse 122">
            <a:extLst>
              <a:ext uri="{FF2B5EF4-FFF2-40B4-BE49-F238E27FC236}">
                <a16:creationId xmlns:a16="http://schemas.microsoft.com/office/drawing/2014/main" id="{5B2F19F0-1949-4E34-BCA6-0757181F5FB2}"/>
              </a:ext>
            </a:extLst>
          </p:cNvPr>
          <p:cNvCxnSpPr>
            <a:stCxn id="101" idx="3"/>
            <a:endCxn id="111" idx="1"/>
          </p:cNvCxnSpPr>
          <p:nvPr/>
        </p:nvCxnSpPr>
        <p:spPr>
          <a:xfrm>
            <a:off x="10129164" y="4646507"/>
            <a:ext cx="310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4" name="Lige pilforbindelse 123">
            <a:extLst>
              <a:ext uri="{FF2B5EF4-FFF2-40B4-BE49-F238E27FC236}">
                <a16:creationId xmlns:a16="http://schemas.microsoft.com/office/drawing/2014/main" id="{87E4F470-FCF7-4441-A3AC-B039BB2F041A}"/>
              </a:ext>
            </a:extLst>
          </p:cNvPr>
          <p:cNvCxnSpPr>
            <a:stCxn id="100" idx="3"/>
            <a:endCxn id="110" idx="1"/>
          </p:cNvCxnSpPr>
          <p:nvPr/>
        </p:nvCxnSpPr>
        <p:spPr>
          <a:xfrm>
            <a:off x="10129164" y="5008333"/>
            <a:ext cx="310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5" name="Lige pilforbindelse 124">
            <a:extLst>
              <a:ext uri="{FF2B5EF4-FFF2-40B4-BE49-F238E27FC236}">
                <a16:creationId xmlns:a16="http://schemas.microsoft.com/office/drawing/2014/main" id="{82104928-F7BF-446C-B836-0FF168257CF5}"/>
              </a:ext>
            </a:extLst>
          </p:cNvPr>
          <p:cNvCxnSpPr>
            <a:stCxn id="99" idx="3"/>
            <a:endCxn id="109" idx="1"/>
          </p:cNvCxnSpPr>
          <p:nvPr/>
        </p:nvCxnSpPr>
        <p:spPr>
          <a:xfrm>
            <a:off x="10129164" y="5370159"/>
            <a:ext cx="310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Lige pilforbindelse 125">
            <a:extLst>
              <a:ext uri="{FF2B5EF4-FFF2-40B4-BE49-F238E27FC236}">
                <a16:creationId xmlns:a16="http://schemas.microsoft.com/office/drawing/2014/main" id="{0B08A4BB-2229-4DF1-86A2-6CCDC64DAD34}"/>
              </a:ext>
            </a:extLst>
          </p:cNvPr>
          <p:cNvCxnSpPr>
            <a:stCxn id="96" idx="2"/>
            <a:endCxn id="98" idx="0"/>
          </p:cNvCxnSpPr>
          <p:nvPr/>
        </p:nvCxnSpPr>
        <p:spPr>
          <a:xfrm>
            <a:off x="9620257" y="2206696"/>
            <a:ext cx="0" cy="153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7" name="Lige pilforbindelse 126">
            <a:extLst>
              <a:ext uri="{FF2B5EF4-FFF2-40B4-BE49-F238E27FC236}">
                <a16:creationId xmlns:a16="http://schemas.microsoft.com/office/drawing/2014/main" id="{840F2F63-8972-4DEC-BABF-FA2F080430F5}"/>
              </a:ext>
            </a:extLst>
          </p:cNvPr>
          <p:cNvCxnSpPr>
            <a:stCxn id="98" idx="2"/>
            <a:endCxn id="97" idx="0"/>
          </p:cNvCxnSpPr>
          <p:nvPr/>
        </p:nvCxnSpPr>
        <p:spPr>
          <a:xfrm>
            <a:off x="9620257" y="2571259"/>
            <a:ext cx="0" cy="153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8" name="Lige pilforbindelse 127">
            <a:extLst>
              <a:ext uri="{FF2B5EF4-FFF2-40B4-BE49-F238E27FC236}">
                <a16:creationId xmlns:a16="http://schemas.microsoft.com/office/drawing/2014/main" id="{1539BC9D-36B5-4277-A750-AE936A5B77D0}"/>
              </a:ext>
            </a:extLst>
          </p:cNvPr>
          <p:cNvCxnSpPr>
            <a:stCxn id="97" idx="2"/>
            <a:endCxn id="103" idx="0"/>
          </p:cNvCxnSpPr>
          <p:nvPr/>
        </p:nvCxnSpPr>
        <p:spPr>
          <a:xfrm>
            <a:off x="9620257" y="2935723"/>
            <a:ext cx="0" cy="151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9" name="Lige pilforbindelse 128">
            <a:extLst>
              <a:ext uri="{FF2B5EF4-FFF2-40B4-BE49-F238E27FC236}">
                <a16:creationId xmlns:a16="http://schemas.microsoft.com/office/drawing/2014/main" id="{54E101FF-ECF1-40E4-892A-3A2CA572ACFC}"/>
              </a:ext>
            </a:extLst>
          </p:cNvPr>
          <p:cNvCxnSpPr>
            <a:stCxn id="103" idx="2"/>
            <a:endCxn id="102" idx="0"/>
          </p:cNvCxnSpPr>
          <p:nvPr/>
        </p:nvCxnSpPr>
        <p:spPr>
          <a:xfrm>
            <a:off x="9620257" y="3299130"/>
            <a:ext cx="0" cy="153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0" name="Lige pilforbindelse 129">
            <a:extLst>
              <a:ext uri="{FF2B5EF4-FFF2-40B4-BE49-F238E27FC236}">
                <a16:creationId xmlns:a16="http://schemas.microsoft.com/office/drawing/2014/main" id="{661872A6-C05A-4CC8-9A1A-8EEDE88DE1FC}"/>
              </a:ext>
            </a:extLst>
          </p:cNvPr>
          <p:cNvCxnSpPr>
            <a:stCxn id="102" idx="2"/>
            <a:endCxn id="104" idx="0"/>
          </p:cNvCxnSpPr>
          <p:nvPr/>
        </p:nvCxnSpPr>
        <p:spPr>
          <a:xfrm>
            <a:off x="9620257" y="3664479"/>
            <a:ext cx="0" cy="151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1" name="Lige pilforbindelse 130">
            <a:extLst>
              <a:ext uri="{FF2B5EF4-FFF2-40B4-BE49-F238E27FC236}">
                <a16:creationId xmlns:a16="http://schemas.microsoft.com/office/drawing/2014/main" id="{D0387DBA-7790-4C2A-9BD1-19666D32733B}"/>
              </a:ext>
            </a:extLst>
          </p:cNvPr>
          <p:cNvCxnSpPr>
            <a:stCxn id="104" idx="2"/>
            <a:endCxn id="105" idx="0"/>
          </p:cNvCxnSpPr>
          <p:nvPr/>
        </p:nvCxnSpPr>
        <p:spPr>
          <a:xfrm>
            <a:off x="9620257" y="4027696"/>
            <a:ext cx="0" cy="149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2" name="Lige pilforbindelse 131">
            <a:extLst>
              <a:ext uri="{FF2B5EF4-FFF2-40B4-BE49-F238E27FC236}">
                <a16:creationId xmlns:a16="http://schemas.microsoft.com/office/drawing/2014/main" id="{B54F217F-6D79-4D95-B655-09B9EB25F917}"/>
              </a:ext>
            </a:extLst>
          </p:cNvPr>
          <p:cNvCxnSpPr>
            <a:stCxn id="105" idx="2"/>
            <a:endCxn id="101" idx="0"/>
          </p:cNvCxnSpPr>
          <p:nvPr/>
        </p:nvCxnSpPr>
        <p:spPr>
          <a:xfrm>
            <a:off x="9620257" y="4388997"/>
            <a:ext cx="0" cy="151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 name="Lige pilforbindelse 132">
            <a:extLst>
              <a:ext uri="{FF2B5EF4-FFF2-40B4-BE49-F238E27FC236}">
                <a16:creationId xmlns:a16="http://schemas.microsoft.com/office/drawing/2014/main" id="{82A4457F-A0C4-4C6A-B955-0D7924B4EADF}"/>
              </a:ext>
            </a:extLst>
          </p:cNvPr>
          <p:cNvCxnSpPr>
            <a:stCxn id="101" idx="2"/>
            <a:endCxn id="100" idx="0"/>
          </p:cNvCxnSpPr>
          <p:nvPr/>
        </p:nvCxnSpPr>
        <p:spPr>
          <a:xfrm>
            <a:off x="9620257" y="4752214"/>
            <a:ext cx="0" cy="150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Lige pilforbindelse 133">
            <a:extLst>
              <a:ext uri="{FF2B5EF4-FFF2-40B4-BE49-F238E27FC236}">
                <a16:creationId xmlns:a16="http://schemas.microsoft.com/office/drawing/2014/main" id="{63F83C24-EED1-4067-98E2-5B00373AF412}"/>
              </a:ext>
            </a:extLst>
          </p:cNvPr>
          <p:cNvCxnSpPr>
            <a:stCxn id="100" idx="2"/>
            <a:endCxn id="99" idx="0"/>
          </p:cNvCxnSpPr>
          <p:nvPr/>
        </p:nvCxnSpPr>
        <p:spPr>
          <a:xfrm>
            <a:off x="9620257" y="5114040"/>
            <a:ext cx="0" cy="150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5" name="Rektangel: afrundede hjørner 134">
            <a:extLst>
              <a:ext uri="{FF2B5EF4-FFF2-40B4-BE49-F238E27FC236}">
                <a16:creationId xmlns:a16="http://schemas.microsoft.com/office/drawing/2014/main" id="{E6260B48-B9F3-480E-9712-A33D36314A9C}"/>
              </a:ext>
            </a:extLst>
          </p:cNvPr>
          <p:cNvSpPr/>
          <p:nvPr/>
        </p:nvSpPr>
        <p:spPr>
          <a:xfrm>
            <a:off x="9142918" y="1580932"/>
            <a:ext cx="2314303"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err="1">
                <a:solidFill>
                  <a:schemeClr val="tx1"/>
                </a:solidFill>
              </a:rPr>
              <a:t>Greeting</a:t>
            </a:r>
            <a:endParaRPr lang="da-DK" sz="1200" dirty="0">
              <a:solidFill>
                <a:schemeClr val="tx1"/>
              </a:solidFill>
            </a:endParaRPr>
          </a:p>
        </p:txBody>
      </p:sp>
      <p:cxnSp>
        <p:nvCxnSpPr>
          <p:cNvPr id="136" name="Forbindelse: vinklet 135">
            <a:extLst>
              <a:ext uri="{FF2B5EF4-FFF2-40B4-BE49-F238E27FC236}">
                <a16:creationId xmlns:a16="http://schemas.microsoft.com/office/drawing/2014/main" id="{0F2DC04A-1BBE-4BAC-9995-211970E2C72F}"/>
              </a:ext>
            </a:extLst>
          </p:cNvPr>
          <p:cNvCxnSpPr>
            <a:cxnSpLocks/>
            <a:stCxn id="135" idx="2"/>
            <a:endCxn id="96" idx="0"/>
          </p:cNvCxnSpPr>
          <p:nvPr/>
        </p:nvCxnSpPr>
        <p:spPr>
          <a:xfrm rot="5400000">
            <a:off x="9858696" y="1553908"/>
            <a:ext cx="202936" cy="67981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7" name="Rektangel: afrundede hjørner 136">
            <a:extLst>
              <a:ext uri="{FF2B5EF4-FFF2-40B4-BE49-F238E27FC236}">
                <a16:creationId xmlns:a16="http://schemas.microsoft.com/office/drawing/2014/main" id="{C46FBD20-09A2-4A9F-9AA4-EA97F150F6D9}"/>
              </a:ext>
            </a:extLst>
          </p:cNvPr>
          <p:cNvSpPr/>
          <p:nvPr/>
        </p:nvSpPr>
        <p:spPr>
          <a:xfrm>
            <a:off x="9791162" y="1263812"/>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Night</a:t>
            </a:r>
          </a:p>
        </p:txBody>
      </p:sp>
      <p:cxnSp>
        <p:nvCxnSpPr>
          <p:cNvPr id="142" name="Forbindelse: vinklet 141">
            <a:extLst>
              <a:ext uri="{FF2B5EF4-FFF2-40B4-BE49-F238E27FC236}">
                <a16:creationId xmlns:a16="http://schemas.microsoft.com/office/drawing/2014/main" id="{BE328555-0791-4A95-A0D9-4537FD66F3CE}"/>
              </a:ext>
            </a:extLst>
          </p:cNvPr>
          <p:cNvCxnSpPr>
            <a:cxnSpLocks/>
            <a:stCxn id="109" idx="3"/>
            <a:endCxn id="135" idx="3"/>
          </p:cNvCxnSpPr>
          <p:nvPr/>
        </p:nvCxnSpPr>
        <p:spPr>
          <a:xfrm flipV="1">
            <a:off x="11457221" y="1686639"/>
            <a:ext cx="12700" cy="3683520"/>
          </a:xfrm>
          <a:prstGeom prst="bentConnector3">
            <a:avLst>
              <a:gd name="adj1" fmla="val 31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44" name="Rektangel: afrundede hjørner 143">
            <a:extLst>
              <a:ext uri="{FF2B5EF4-FFF2-40B4-BE49-F238E27FC236}">
                <a16:creationId xmlns:a16="http://schemas.microsoft.com/office/drawing/2014/main" id="{0AB4A104-938D-49D9-8414-13EDE120665C}"/>
              </a:ext>
            </a:extLst>
          </p:cNvPr>
          <p:cNvSpPr/>
          <p:nvPr/>
        </p:nvSpPr>
        <p:spPr>
          <a:xfrm>
            <a:off x="3086489" y="1995709"/>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No </a:t>
            </a:r>
            <a:r>
              <a:rPr lang="da-DK" sz="1200" dirty="0" err="1">
                <a:solidFill>
                  <a:schemeClr val="tx1"/>
                </a:solidFill>
              </a:rPr>
              <a:t>Reply</a:t>
            </a:r>
            <a:endParaRPr lang="da-DK" sz="1200" dirty="0">
              <a:solidFill>
                <a:schemeClr val="tx1"/>
              </a:solidFill>
            </a:endParaRPr>
          </a:p>
        </p:txBody>
      </p:sp>
      <p:sp>
        <p:nvSpPr>
          <p:cNvPr id="147" name="Rektangel: afrundede hjørner 146">
            <a:extLst>
              <a:ext uri="{FF2B5EF4-FFF2-40B4-BE49-F238E27FC236}">
                <a16:creationId xmlns:a16="http://schemas.microsoft.com/office/drawing/2014/main" id="{DD0CDA13-1C99-4AA6-9EEB-C2C145BC67B6}"/>
              </a:ext>
            </a:extLst>
          </p:cNvPr>
          <p:cNvSpPr/>
          <p:nvPr/>
        </p:nvSpPr>
        <p:spPr>
          <a:xfrm>
            <a:off x="3081589" y="4179067"/>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err="1">
                <a:solidFill>
                  <a:schemeClr val="tx1"/>
                </a:solidFill>
              </a:rPr>
              <a:t>Vacation</a:t>
            </a:r>
            <a:endParaRPr lang="da-DK" sz="1200" dirty="0">
              <a:solidFill>
                <a:schemeClr val="tx1"/>
              </a:solidFill>
            </a:endParaRPr>
          </a:p>
        </p:txBody>
      </p:sp>
      <p:sp>
        <p:nvSpPr>
          <p:cNvPr id="148" name="Rektangel: afrundede hjørner 147">
            <a:extLst>
              <a:ext uri="{FF2B5EF4-FFF2-40B4-BE49-F238E27FC236}">
                <a16:creationId xmlns:a16="http://schemas.microsoft.com/office/drawing/2014/main" id="{D229BE73-928E-47E6-805F-2E30F7701E2C}"/>
              </a:ext>
            </a:extLst>
          </p:cNvPr>
          <p:cNvSpPr/>
          <p:nvPr/>
        </p:nvSpPr>
        <p:spPr>
          <a:xfrm>
            <a:off x="3081589" y="2364716"/>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err="1">
                <a:solidFill>
                  <a:schemeClr val="tx1"/>
                </a:solidFill>
              </a:rPr>
              <a:t>Busy</a:t>
            </a:r>
            <a:endParaRPr lang="da-DK" sz="1200" dirty="0">
              <a:solidFill>
                <a:schemeClr val="tx1"/>
              </a:solidFill>
            </a:endParaRPr>
          </a:p>
        </p:txBody>
      </p:sp>
      <p:sp>
        <p:nvSpPr>
          <p:cNvPr id="149" name="Rektangel: afrundede hjørner 148">
            <a:extLst>
              <a:ext uri="{FF2B5EF4-FFF2-40B4-BE49-F238E27FC236}">
                <a16:creationId xmlns:a16="http://schemas.microsoft.com/office/drawing/2014/main" id="{19DC4A61-3C86-4215-B87A-21557CB671B0}"/>
              </a:ext>
            </a:extLst>
          </p:cNvPr>
          <p:cNvSpPr/>
          <p:nvPr/>
        </p:nvSpPr>
        <p:spPr>
          <a:xfrm>
            <a:off x="3081589" y="4908724"/>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err="1">
                <a:solidFill>
                  <a:schemeClr val="tx1"/>
                </a:solidFill>
              </a:rPr>
              <a:t>Answered</a:t>
            </a:r>
            <a:endParaRPr lang="da-DK" sz="1200" dirty="0">
              <a:solidFill>
                <a:schemeClr val="tx1"/>
              </a:solidFill>
            </a:endParaRPr>
          </a:p>
        </p:txBody>
      </p:sp>
      <p:sp>
        <p:nvSpPr>
          <p:cNvPr id="150" name="Rektangel: afrundede hjørner 149">
            <a:extLst>
              <a:ext uri="{FF2B5EF4-FFF2-40B4-BE49-F238E27FC236}">
                <a16:creationId xmlns:a16="http://schemas.microsoft.com/office/drawing/2014/main" id="{91589175-7A0A-4E7B-843F-1421DB9B916F}"/>
              </a:ext>
            </a:extLst>
          </p:cNvPr>
          <p:cNvSpPr/>
          <p:nvPr/>
        </p:nvSpPr>
        <p:spPr>
          <a:xfrm>
            <a:off x="3086489" y="3455832"/>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err="1">
                <a:solidFill>
                  <a:schemeClr val="tx1"/>
                </a:solidFill>
              </a:rPr>
              <a:t>Answered</a:t>
            </a:r>
            <a:endParaRPr lang="da-DK" sz="1200" dirty="0">
              <a:solidFill>
                <a:schemeClr val="tx1"/>
              </a:solidFill>
            </a:endParaRPr>
          </a:p>
        </p:txBody>
      </p:sp>
      <p:sp>
        <p:nvSpPr>
          <p:cNvPr id="151" name="Rektangel: afrundede hjørner 150">
            <a:extLst>
              <a:ext uri="{FF2B5EF4-FFF2-40B4-BE49-F238E27FC236}">
                <a16:creationId xmlns:a16="http://schemas.microsoft.com/office/drawing/2014/main" id="{46547D07-81DD-4CBC-A896-DB7E860AFCDD}"/>
              </a:ext>
            </a:extLst>
          </p:cNvPr>
          <p:cNvSpPr/>
          <p:nvPr/>
        </p:nvSpPr>
        <p:spPr>
          <a:xfrm>
            <a:off x="3086489" y="2730336"/>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No </a:t>
            </a:r>
            <a:r>
              <a:rPr lang="da-DK" sz="1200" dirty="0" err="1">
                <a:solidFill>
                  <a:schemeClr val="tx1"/>
                </a:solidFill>
              </a:rPr>
              <a:t>Reply</a:t>
            </a:r>
            <a:endParaRPr lang="da-DK" sz="1200" dirty="0">
              <a:solidFill>
                <a:schemeClr val="tx1"/>
              </a:solidFill>
            </a:endParaRPr>
          </a:p>
        </p:txBody>
      </p:sp>
      <p:sp>
        <p:nvSpPr>
          <p:cNvPr id="152" name="Rektangel: afrundede hjørner 151">
            <a:extLst>
              <a:ext uri="{FF2B5EF4-FFF2-40B4-BE49-F238E27FC236}">
                <a16:creationId xmlns:a16="http://schemas.microsoft.com/office/drawing/2014/main" id="{ED293C35-81CE-4179-AABB-441C33C2BC89}"/>
              </a:ext>
            </a:extLst>
          </p:cNvPr>
          <p:cNvSpPr/>
          <p:nvPr/>
        </p:nvSpPr>
        <p:spPr>
          <a:xfrm>
            <a:off x="3075329" y="4541508"/>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err="1">
                <a:solidFill>
                  <a:schemeClr val="tx1"/>
                </a:solidFill>
              </a:rPr>
              <a:t>Busy</a:t>
            </a:r>
            <a:endParaRPr lang="da-DK" sz="1200" dirty="0">
              <a:solidFill>
                <a:schemeClr val="tx1"/>
              </a:solidFill>
            </a:endParaRPr>
          </a:p>
        </p:txBody>
      </p:sp>
      <p:sp>
        <p:nvSpPr>
          <p:cNvPr id="153" name="Rektangel: afrundede hjørner 152">
            <a:extLst>
              <a:ext uri="{FF2B5EF4-FFF2-40B4-BE49-F238E27FC236}">
                <a16:creationId xmlns:a16="http://schemas.microsoft.com/office/drawing/2014/main" id="{36ADC14E-ACAD-4098-9685-C75C6DFD1850}"/>
              </a:ext>
            </a:extLst>
          </p:cNvPr>
          <p:cNvSpPr/>
          <p:nvPr/>
        </p:nvSpPr>
        <p:spPr>
          <a:xfrm>
            <a:off x="3086489" y="3820660"/>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Meeting</a:t>
            </a:r>
          </a:p>
        </p:txBody>
      </p:sp>
      <p:sp>
        <p:nvSpPr>
          <p:cNvPr id="154" name="Rektangel: afrundede hjørner 153">
            <a:extLst>
              <a:ext uri="{FF2B5EF4-FFF2-40B4-BE49-F238E27FC236}">
                <a16:creationId xmlns:a16="http://schemas.microsoft.com/office/drawing/2014/main" id="{180844F0-4805-4049-B765-91AE6DFE21E8}"/>
              </a:ext>
            </a:extLst>
          </p:cNvPr>
          <p:cNvSpPr/>
          <p:nvPr/>
        </p:nvSpPr>
        <p:spPr>
          <a:xfrm>
            <a:off x="3081589" y="3092171"/>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err="1">
                <a:solidFill>
                  <a:schemeClr val="tx1"/>
                </a:solidFill>
              </a:rPr>
              <a:t>Answered</a:t>
            </a:r>
            <a:endParaRPr lang="da-DK" sz="1200" dirty="0">
              <a:solidFill>
                <a:schemeClr val="tx1"/>
              </a:solidFill>
            </a:endParaRPr>
          </a:p>
        </p:txBody>
      </p:sp>
      <p:cxnSp>
        <p:nvCxnSpPr>
          <p:cNvPr id="156" name="Lige pilforbindelse 155">
            <a:extLst>
              <a:ext uri="{FF2B5EF4-FFF2-40B4-BE49-F238E27FC236}">
                <a16:creationId xmlns:a16="http://schemas.microsoft.com/office/drawing/2014/main" id="{3AD6D962-FD49-4F8F-93BF-D0E1D67ACBF5}"/>
              </a:ext>
            </a:extLst>
          </p:cNvPr>
          <p:cNvCxnSpPr>
            <a:stCxn id="30" idx="3"/>
            <a:endCxn id="144" idx="1"/>
          </p:cNvCxnSpPr>
          <p:nvPr/>
        </p:nvCxnSpPr>
        <p:spPr>
          <a:xfrm>
            <a:off x="2690791" y="2101416"/>
            <a:ext cx="3956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8" name="Lige pilforbindelse 157">
            <a:extLst>
              <a:ext uri="{FF2B5EF4-FFF2-40B4-BE49-F238E27FC236}">
                <a16:creationId xmlns:a16="http://schemas.microsoft.com/office/drawing/2014/main" id="{DB4DEFBA-7DA1-47CB-8CE0-833B6283B9BD}"/>
              </a:ext>
            </a:extLst>
          </p:cNvPr>
          <p:cNvCxnSpPr>
            <a:stCxn id="32" idx="3"/>
            <a:endCxn id="148" idx="1"/>
          </p:cNvCxnSpPr>
          <p:nvPr/>
        </p:nvCxnSpPr>
        <p:spPr>
          <a:xfrm>
            <a:off x="2690791" y="2465979"/>
            <a:ext cx="390798" cy="4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0" name="Lige pilforbindelse 159">
            <a:extLst>
              <a:ext uri="{FF2B5EF4-FFF2-40B4-BE49-F238E27FC236}">
                <a16:creationId xmlns:a16="http://schemas.microsoft.com/office/drawing/2014/main" id="{C29E486A-08CA-4934-8663-B1B2F6AFF2DC}"/>
              </a:ext>
            </a:extLst>
          </p:cNvPr>
          <p:cNvCxnSpPr>
            <a:stCxn id="31" idx="3"/>
            <a:endCxn id="151" idx="1"/>
          </p:cNvCxnSpPr>
          <p:nvPr/>
        </p:nvCxnSpPr>
        <p:spPr>
          <a:xfrm>
            <a:off x="2690791" y="2830443"/>
            <a:ext cx="395698" cy="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2" name="Lige pilforbindelse 161">
            <a:extLst>
              <a:ext uri="{FF2B5EF4-FFF2-40B4-BE49-F238E27FC236}">
                <a16:creationId xmlns:a16="http://schemas.microsoft.com/office/drawing/2014/main" id="{6905A335-9738-4D3B-B7BB-45CFA51BFD3B}"/>
              </a:ext>
            </a:extLst>
          </p:cNvPr>
          <p:cNvCxnSpPr>
            <a:stCxn id="37" idx="3"/>
            <a:endCxn id="154" idx="1"/>
          </p:cNvCxnSpPr>
          <p:nvPr/>
        </p:nvCxnSpPr>
        <p:spPr>
          <a:xfrm>
            <a:off x="2690791" y="3193850"/>
            <a:ext cx="390798" cy="4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6" name="Lige pilforbindelse 165">
            <a:extLst>
              <a:ext uri="{FF2B5EF4-FFF2-40B4-BE49-F238E27FC236}">
                <a16:creationId xmlns:a16="http://schemas.microsoft.com/office/drawing/2014/main" id="{F495D8A8-13B3-481B-B871-E72D3004C281}"/>
              </a:ext>
            </a:extLst>
          </p:cNvPr>
          <p:cNvCxnSpPr>
            <a:stCxn id="36" idx="3"/>
            <a:endCxn id="150" idx="1"/>
          </p:cNvCxnSpPr>
          <p:nvPr/>
        </p:nvCxnSpPr>
        <p:spPr>
          <a:xfrm>
            <a:off x="2690791" y="3559199"/>
            <a:ext cx="395698" cy="2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8" name="Lige pilforbindelse 167">
            <a:extLst>
              <a:ext uri="{FF2B5EF4-FFF2-40B4-BE49-F238E27FC236}">
                <a16:creationId xmlns:a16="http://schemas.microsoft.com/office/drawing/2014/main" id="{AE5DC219-0D2F-42C2-B455-D248B2DFBB81}"/>
              </a:ext>
            </a:extLst>
          </p:cNvPr>
          <p:cNvCxnSpPr>
            <a:stCxn id="38" idx="3"/>
            <a:endCxn id="153" idx="1"/>
          </p:cNvCxnSpPr>
          <p:nvPr/>
        </p:nvCxnSpPr>
        <p:spPr>
          <a:xfrm>
            <a:off x="2690791" y="3922416"/>
            <a:ext cx="395698" cy="3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1" name="Lige pilforbindelse 170">
            <a:extLst>
              <a:ext uri="{FF2B5EF4-FFF2-40B4-BE49-F238E27FC236}">
                <a16:creationId xmlns:a16="http://schemas.microsoft.com/office/drawing/2014/main" id="{61F18E9B-7C25-4A17-97CA-E677AC975834}"/>
              </a:ext>
            </a:extLst>
          </p:cNvPr>
          <p:cNvCxnSpPr>
            <a:stCxn id="39" idx="3"/>
            <a:endCxn id="147" idx="1"/>
          </p:cNvCxnSpPr>
          <p:nvPr/>
        </p:nvCxnSpPr>
        <p:spPr>
          <a:xfrm>
            <a:off x="2690791" y="4284774"/>
            <a:ext cx="3907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3" name="Lige pilforbindelse 172">
            <a:extLst>
              <a:ext uri="{FF2B5EF4-FFF2-40B4-BE49-F238E27FC236}">
                <a16:creationId xmlns:a16="http://schemas.microsoft.com/office/drawing/2014/main" id="{B5932460-84D0-4A96-BDC5-DA927E595808}"/>
              </a:ext>
            </a:extLst>
          </p:cNvPr>
          <p:cNvCxnSpPr>
            <a:stCxn id="35" idx="3"/>
            <a:endCxn id="152" idx="1"/>
          </p:cNvCxnSpPr>
          <p:nvPr/>
        </p:nvCxnSpPr>
        <p:spPr>
          <a:xfrm>
            <a:off x="2690791" y="4646934"/>
            <a:ext cx="384538" cy="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5" name="Lige pilforbindelse 174">
            <a:extLst>
              <a:ext uri="{FF2B5EF4-FFF2-40B4-BE49-F238E27FC236}">
                <a16:creationId xmlns:a16="http://schemas.microsoft.com/office/drawing/2014/main" id="{E40EEFBF-0B2D-40EF-AFE8-CDF9024C1BE0}"/>
              </a:ext>
            </a:extLst>
          </p:cNvPr>
          <p:cNvCxnSpPr>
            <a:stCxn id="34" idx="3"/>
            <a:endCxn id="149" idx="1"/>
          </p:cNvCxnSpPr>
          <p:nvPr/>
        </p:nvCxnSpPr>
        <p:spPr>
          <a:xfrm>
            <a:off x="2690791" y="5008760"/>
            <a:ext cx="390798" cy="5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7" name="Forbindelse: vinklet 176">
            <a:extLst>
              <a:ext uri="{FF2B5EF4-FFF2-40B4-BE49-F238E27FC236}">
                <a16:creationId xmlns:a16="http://schemas.microsoft.com/office/drawing/2014/main" id="{3FA0706F-DFF7-4900-AE24-7E4F2726AE82}"/>
              </a:ext>
            </a:extLst>
          </p:cNvPr>
          <p:cNvCxnSpPr>
            <a:cxnSpLocks/>
          </p:cNvCxnSpPr>
          <p:nvPr/>
        </p:nvCxnSpPr>
        <p:spPr>
          <a:xfrm flipH="1">
            <a:off x="2690791" y="2101416"/>
            <a:ext cx="1413512" cy="3269170"/>
          </a:xfrm>
          <a:prstGeom prst="bentConnector3">
            <a:avLst>
              <a:gd name="adj1" fmla="val -3927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6" name="Forbindelse: vinklet 185">
            <a:extLst>
              <a:ext uri="{FF2B5EF4-FFF2-40B4-BE49-F238E27FC236}">
                <a16:creationId xmlns:a16="http://schemas.microsoft.com/office/drawing/2014/main" id="{749997D1-A3E5-4E6C-8E4B-B6B43EAB3F56}"/>
              </a:ext>
            </a:extLst>
          </p:cNvPr>
          <p:cNvCxnSpPr>
            <a:cxnSpLocks/>
          </p:cNvCxnSpPr>
          <p:nvPr/>
        </p:nvCxnSpPr>
        <p:spPr>
          <a:xfrm flipH="1">
            <a:off x="2682627" y="2836043"/>
            <a:ext cx="1413512" cy="2534543"/>
          </a:xfrm>
          <a:prstGeom prst="bentConnector3">
            <a:avLst>
              <a:gd name="adj1" fmla="val -3985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6" name="Forbindelse: vinklet 195">
            <a:extLst>
              <a:ext uri="{FF2B5EF4-FFF2-40B4-BE49-F238E27FC236}">
                <a16:creationId xmlns:a16="http://schemas.microsoft.com/office/drawing/2014/main" id="{B08E98EE-2AEE-46F6-AD3A-DC783122541B}"/>
              </a:ext>
            </a:extLst>
          </p:cNvPr>
          <p:cNvCxnSpPr>
            <a:cxnSpLocks/>
          </p:cNvCxnSpPr>
          <p:nvPr/>
        </p:nvCxnSpPr>
        <p:spPr>
          <a:xfrm flipH="1">
            <a:off x="2707119" y="2470423"/>
            <a:ext cx="1408612" cy="2900163"/>
          </a:xfrm>
          <a:prstGeom prst="bentConnector3">
            <a:avLst>
              <a:gd name="adj1" fmla="val -3883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6" name="Forbindelse: vinklet 215">
            <a:extLst>
              <a:ext uri="{FF2B5EF4-FFF2-40B4-BE49-F238E27FC236}">
                <a16:creationId xmlns:a16="http://schemas.microsoft.com/office/drawing/2014/main" id="{711476CB-EA09-4B64-849D-4F9A0D3ED280}"/>
              </a:ext>
            </a:extLst>
          </p:cNvPr>
          <p:cNvCxnSpPr>
            <a:cxnSpLocks/>
          </p:cNvCxnSpPr>
          <p:nvPr/>
        </p:nvCxnSpPr>
        <p:spPr>
          <a:xfrm flipH="1">
            <a:off x="2690791" y="4284774"/>
            <a:ext cx="1408612" cy="1085812"/>
          </a:xfrm>
          <a:prstGeom prst="bentConnector3">
            <a:avLst>
              <a:gd name="adj1" fmla="val -39993"/>
            </a:avLst>
          </a:prstGeom>
          <a:ln>
            <a:tailEnd type="triangle"/>
          </a:ln>
        </p:spPr>
        <p:style>
          <a:lnRef idx="1">
            <a:schemeClr val="accent1"/>
          </a:lnRef>
          <a:fillRef idx="0">
            <a:schemeClr val="accent1"/>
          </a:fillRef>
          <a:effectRef idx="0">
            <a:schemeClr val="accent1"/>
          </a:effectRef>
          <a:fontRef idx="minor">
            <a:schemeClr val="tx1"/>
          </a:fontRef>
        </p:style>
      </p:cxnSp>
      <p:sp>
        <p:nvSpPr>
          <p:cNvPr id="236" name="Tekstfelt 235">
            <a:extLst>
              <a:ext uri="{FF2B5EF4-FFF2-40B4-BE49-F238E27FC236}">
                <a16:creationId xmlns:a16="http://schemas.microsoft.com/office/drawing/2014/main" id="{1723A57E-0F1F-4B13-9744-EF533C3959BC}"/>
              </a:ext>
            </a:extLst>
          </p:cNvPr>
          <p:cNvSpPr txBox="1"/>
          <p:nvPr/>
        </p:nvSpPr>
        <p:spPr>
          <a:xfrm>
            <a:off x="5764024" y="1920060"/>
            <a:ext cx="2458186" cy="1477328"/>
          </a:xfrm>
          <a:prstGeom prst="rect">
            <a:avLst/>
          </a:prstGeom>
          <a:noFill/>
        </p:spPr>
        <p:txBody>
          <a:bodyPr wrap="square" rtlCol="0">
            <a:spAutoFit/>
          </a:bodyPr>
          <a:lstStyle/>
          <a:p>
            <a:r>
              <a:rPr lang="en-US" dirty="0"/>
              <a:t>Automatic Day / Night</a:t>
            </a:r>
          </a:p>
          <a:p>
            <a:r>
              <a:rPr lang="en-US" dirty="0"/>
              <a:t>Manual Day / Night</a:t>
            </a:r>
          </a:p>
          <a:p>
            <a:r>
              <a:rPr lang="en-US" dirty="0"/>
              <a:t>Public holiday</a:t>
            </a:r>
          </a:p>
          <a:p>
            <a:r>
              <a:rPr lang="en-US" dirty="0"/>
              <a:t>Variable closing times</a:t>
            </a:r>
          </a:p>
          <a:p>
            <a:r>
              <a:rPr lang="en-US" dirty="0"/>
              <a:t>Queue</a:t>
            </a:r>
            <a:endParaRPr lang="da-DK" dirty="0"/>
          </a:p>
        </p:txBody>
      </p:sp>
      <p:sp>
        <p:nvSpPr>
          <p:cNvPr id="138" name="Rektangel: afrundede hjørner 152">
            <a:extLst>
              <a:ext uri="{FF2B5EF4-FFF2-40B4-BE49-F238E27FC236}">
                <a16:creationId xmlns:a16="http://schemas.microsoft.com/office/drawing/2014/main" id="{4BFFB3C6-EF70-495E-AEAC-5800A06E12D3}"/>
              </a:ext>
            </a:extLst>
          </p:cNvPr>
          <p:cNvSpPr/>
          <p:nvPr/>
        </p:nvSpPr>
        <p:spPr>
          <a:xfrm>
            <a:off x="4890093" y="3816282"/>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Voicemail</a:t>
            </a:r>
          </a:p>
        </p:txBody>
      </p:sp>
      <p:cxnSp>
        <p:nvCxnSpPr>
          <p:cNvPr id="10" name="Straight Arrow Connector 9">
            <a:extLst>
              <a:ext uri="{FF2B5EF4-FFF2-40B4-BE49-F238E27FC236}">
                <a16:creationId xmlns:a16="http://schemas.microsoft.com/office/drawing/2014/main" id="{852A94CC-F868-4D14-82E4-E7D101069F3D}"/>
              </a:ext>
            </a:extLst>
          </p:cNvPr>
          <p:cNvCxnSpPr>
            <a:stCxn id="153" idx="3"/>
            <a:endCxn id="138" idx="1"/>
          </p:cNvCxnSpPr>
          <p:nvPr/>
        </p:nvCxnSpPr>
        <p:spPr>
          <a:xfrm flipV="1">
            <a:off x="4104303" y="3921989"/>
            <a:ext cx="785790" cy="4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9" name="Rektangel: afrundede hjørner 152">
            <a:extLst>
              <a:ext uri="{FF2B5EF4-FFF2-40B4-BE49-F238E27FC236}">
                <a16:creationId xmlns:a16="http://schemas.microsoft.com/office/drawing/2014/main" id="{74293AF4-8319-4ABC-9E3C-AAA073F050EE}"/>
              </a:ext>
            </a:extLst>
          </p:cNvPr>
          <p:cNvSpPr/>
          <p:nvPr/>
        </p:nvSpPr>
        <p:spPr>
          <a:xfrm>
            <a:off x="4890093" y="4539287"/>
            <a:ext cx="1017814" cy="211414"/>
          </a:xfrm>
          <a:prstGeom prst="roundRect">
            <a:avLst/>
          </a:prstGeom>
          <a:solidFill>
            <a:srgbClr val="8BB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rPr>
              <a:t>Voicemail</a:t>
            </a:r>
          </a:p>
        </p:txBody>
      </p:sp>
      <p:cxnSp>
        <p:nvCxnSpPr>
          <p:cNvPr id="140" name="Straight Arrow Connector 139">
            <a:extLst>
              <a:ext uri="{FF2B5EF4-FFF2-40B4-BE49-F238E27FC236}">
                <a16:creationId xmlns:a16="http://schemas.microsoft.com/office/drawing/2014/main" id="{07F9AC02-1A88-4CD8-A35C-AE2237A51AC8}"/>
              </a:ext>
            </a:extLst>
          </p:cNvPr>
          <p:cNvCxnSpPr>
            <a:endCxn id="139" idx="1"/>
          </p:cNvCxnSpPr>
          <p:nvPr/>
        </p:nvCxnSpPr>
        <p:spPr>
          <a:xfrm flipV="1">
            <a:off x="4104303" y="4644994"/>
            <a:ext cx="785790" cy="4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33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65F424F-5D3E-4E4E-B2B7-651006F38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3185" y="3146387"/>
            <a:ext cx="699588" cy="548009"/>
          </a:xfrm>
          <a:prstGeom prst="rect">
            <a:avLst/>
          </a:prstGeom>
        </p:spPr>
      </p:pic>
      <p:sp>
        <p:nvSpPr>
          <p:cNvPr id="2" name="Rectangle 1">
            <a:extLst>
              <a:ext uri="{FF2B5EF4-FFF2-40B4-BE49-F238E27FC236}">
                <a16:creationId xmlns:a16="http://schemas.microsoft.com/office/drawing/2014/main" id="{075F3CD9-6A27-4DA2-83E9-ACFCB50E02DF}"/>
              </a:ext>
            </a:extLst>
          </p:cNvPr>
          <p:cNvSpPr/>
          <p:nvPr/>
        </p:nvSpPr>
        <p:spPr>
          <a:xfrm>
            <a:off x="793931" y="1703871"/>
            <a:ext cx="10682125" cy="276999"/>
          </a:xfrm>
          <a:prstGeom prst="rect">
            <a:avLst/>
          </a:prstGeom>
        </p:spPr>
        <p:txBody>
          <a:bodyPr wrap="square">
            <a:spAutoFit/>
          </a:bodyPr>
          <a:lstStyle/>
          <a:p>
            <a:r>
              <a:rPr lang="en-US" sz="1200" dirty="0"/>
              <a:t>You can purchase device @ home so you have a working phone at home, it requires an OpenScape Desk Phone CP that can run on your existing internet connection.</a:t>
            </a:r>
            <a:endParaRPr lang="da-DK" sz="1200" dirty="0"/>
          </a:p>
        </p:txBody>
      </p:sp>
      <p:sp>
        <p:nvSpPr>
          <p:cNvPr id="7" name="TextBox 6">
            <a:extLst>
              <a:ext uri="{FF2B5EF4-FFF2-40B4-BE49-F238E27FC236}">
                <a16:creationId xmlns:a16="http://schemas.microsoft.com/office/drawing/2014/main" id="{892BE6F5-E57D-4C2B-A528-23BD05BA1DB0}"/>
              </a:ext>
            </a:extLst>
          </p:cNvPr>
          <p:cNvSpPr txBox="1"/>
          <p:nvPr/>
        </p:nvSpPr>
        <p:spPr>
          <a:xfrm>
            <a:off x="5336315" y="1111726"/>
            <a:ext cx="1597358" cy="369332"/>
          </a:xfrm>
          <a:prstGeom prst="rect">
            <a:avLst/>
          </a:prstGeom>
          <a:noFill/>
        </p:spPr>
        <p:txBody>
          <a:bodyPr wrap="square" rtlCol="0">
            <a:spAutoFit/>
          </a:bodyPr>
          <a:lstStyle/>
          <a:p>
            <a:r>
              <a:rPr lang="da-DK" b="1" dirty="0"/>
              <a:t>device@home</a:t>
            </a:r>
            <a:endParaRPr lang="LID4096" b="1" dirty="0"/>
          </a:p>
        </p:txBody>
      </p:sp>
      <p:pic>
        <p:nvPicPr>
          <p:cNvPr id="23" name="Graphic 7">
            <a:hlinkClick r:id="rId4" action="ppaction://hlinksldjump"/>
            <a:extLst>
              <a:ext uri="{FF2B5EF4-FFF2-40B4-BE49-F238E27FC236}">
                <a16:creationId xmlns:a16="http://schemas.microsoft.com/office/drawing/2014/main" id="{01350BD1-632E-44D3-A9A1-C95F372A26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76056" y="5838430"/>
            <a:ext cx="360000" cy="360000"/>
          </a:xfrm>
          <a:prstGeom prst="rect">
            <a:avLst/>
          </a:prstGeom>
        </p:spPr>
      </p:pic>
      <p:pic>
        <p:nvPicPr>
          <p:cNvPr id="24" name="Graphic 8">
            <a:hlinkClick r:id="rId6" action="ppaction://hlinksldjump"/>
            <a:extLst>
              <a:ext uri="{FF2B5EF4-FFF2-40B4-BE49-F238E27FC236}">
                <a16:creationId xmlns:a16="http://schemas.microsoft.com/office/drawing/2014/main" id="{E0C81975-C849-4518-92C5-CB858A7E6D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384" y="5838430"/>
            <a:ext cx="360000" cy="360000"/>
          </a:xfrm>
          <a:prstGeom prst="rect">
            <a:avLst/>
          </a:prstGeom>
        </p:spPr>
      </p:pic>
      <p:sp>
        <p:nvSpPr>
          <p:cNvPr id="27" name="Cloud 26">
            <a:extLst>
              <a:ext uri="{FF2B5EF4-FFF2-40B4-BE49-F238E27FC236}">
                <a16:creationId xmlns:a16="http://schemas.microsoft.com/office/drawing/2014/main" id="{35FE292B-DE67-4283-B089-08457AD67441}"/>
              </a:ext>
            </a:extLst>
          </p:cNvPr>
          <p:cNvSpPr/>
          <p:nvPr/>
        </p:nvSpPr>
        <p:spPr>
          <a:xfrm>
            <a:off x="5226930" y="2896834"/>
            <a:ext cx="1819373" cy="1065228"/>
          </a:xfrm>
          <a:prstGeom prst="cloud">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1000" dirty="0">
                <a:effectLst/>
                <a:ea typeface="Calibri" panose="020F0502020204030204" pitchFamily="34" charset="0"/>
                <a:cs typeface="Times New Roman" panose="02020603050405020304" pitchFamily="18" charset="0"/>
              </a:rPr>
              <a:t>ITSP</a:t>
            </a:r>
          </a:p>
          <a:p>
            <a:pPr algn="ctr"/>
            <a:r>
              <a:rPr lang="da-DK" sz="1000" dirty="0">
                <a:effectLst/>
                <a:ea typeface="Calibri" panose="020F0502020204030204" pitchFamily="34" charset="0"/>
                <a:cs typeface="Times New Roman" panose="02020603050405020304" pitchFamily="18" charset="0"/>
              </a:rPr>
              <a:t>Internet</a:t>
            </a:r>
            <a:endParaRPr sz="1000" dirty="0">
              <a:effectLst/>
              <a:ea typeface="Calibri" panose="020F0502020204030204" pitchFamily="34" charset="0"/>
              <a:cs typeface="Times New Roman" panose="02020603050405020304" pitchFamily="18" charset="0"/>
            </a:endParaRPr>
          </a:p>
        </p:txBody>
      </p:sp>
      <p:pic>
        <p:nvPicPr>
          <p:cNvPr id="28" name="Picture 27" descr="File:OSBizS3.png">
            <a:extLst>
              <a:ext uri="{FF2B5EF4-FFF2-40B4-BE49-F238E27FC236}">
                <a16:creationId xmlns:a16="http://schemas.microsoft.com/office/drawing/2014/main" id="{BD143DF7-13FC-464A-89CC-A6B623618991}"/>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2119500" y="3060392"/>
            <a:ext cx="758174" cy="742838"/>
          </a:xfrm>
          <a:prstGeom prst="rect">
            <a:avLst/>
          </a:prstGeom>
          <a:noFill/>
          <a:ln>
            <a:noFill/>
          </a:ln>
        </p:spPr>
      </p:pic>
      <p:pic>
        <p:nvPicPr>
          <p:cNvPr id="34" name="Picture 33" descr="Switch Network" title="Switch Network Inhouse">
            <a:extLst>
              <a:ext uri="{FF2B5EF4-FFF2-40B4-BE49-F238E27FC236}">
                <a16:creationId xmlns:a16="http://schemas.microsoft.com/office/drawing/2014/main" id="{EC2CD6E6-C098-4345-81F8-79A8C46B9255}"/>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3366751" y="3303200"/>
            <a:ext cx="415288" cy="265393"/>
          </a:xfrm>
          <a:prstGeom prst="rect">
            <a:avLst/>
          </a:prstGeom>
          <a:noFill/>
          <a:ln>
            <a:noFill/>
          </a:ln>
        </p:spPr>
      </p:pic>
      <p:pic>
        <p:nvPicPr>
          <p:cNvPr id="35" name="Picture 34" descr="Router Visio">
            <a:extLst>
              <a:ext uri="{FF2B5EF4-FFF2-40B4-BE49-F238E27FC236}">
                <a16:creationId xmlns:a16="http://schemas.microsoft.com/office/drawing/2014/main" id="{7475FA8F-04B5-4D93-AB8F-7678A4A02B81}"/>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4124111" y="3255466"/>
            <a:ext cx="396491" cy="345011"/>
          </a:xfrm>
          <a:prstGeom prst="rect">
            <a:avLst/>
          </a:prstGeom>
          <a:noFill/>
          <a:ln>
            <a:noFill/>
          </a:ln>
        </p:spPr>
      </p:pic>
      <p:pic>
        <p:nvPicPr>
          <p:cNvPr id="36" name="Picture 35" descr="Switch Network" title="Switch Network Inhouse">
            <a:extLst>
              <a:ext uri="{FF2B5EF4-FFF2-40B4-BE49-F238E27FC236}">
                <a16:creationId xmlns:a16="http://schemas.microsoft.com/office/drawing/2014/main" id="{B774B813-6B90-4045-8B9C-F53EA0F0CB89}"/>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8558764" y="3287695"/>
            <a:ext cx="415288" cy="265393"/>
          </a:xfrm>
          <a:prstGeom prst="rect">
            <a:avLst/>
          </a:prstGeom>
          <a:noFill/>
          <a:ln>
            <a:noFill/>
          </a:ln>
        </p:spPr>
      </p:pic>
      <p:pic>
        <p:nvPicPr>
          <p:cNvPr id="38" name="Picture 37" descr="Router Visio">
            <a:extLst>
              <a:ext uri="{FF2B5EF4-FFF2-40B4-BE49-F238E27FC236}">
                <a16:creationId xmlns:a16="http://schemas.microsoft.com/office/drawing/2014/main" id="{8DD2A3C8-DD4E-4464-87C5-079D234DC889}"/>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7794344" y="3263390"/>
            <a:ext cx="415288" cy="345011"/>
          </a:xfrm>
          <a:prstGeom prst="rect">
            <a:avLst/>
          </a:prstGeom>
          <a:noFill/>
          <a:ln>
            <a:noFill/>
          </a:ln>
        </p:spPr>
      </p:pic>
      <p:cxnSp>
        <p:nvCxnSpPr>
          <p:cNvPr id="39" name="Straight Arrow Connector 38">
            <a:extLst>
              <a:ext uri="{FF2B5EF4-FFF2-40B4-BE49-F238E27FC236}">
                <a16:creationId xmlns:a16="http://schemas.microsoft.com/office/drawing/2014/main" id="{62748B29-7E88-4DAD-A699-414C4C243849}"/>
              </a:ext>
            </a:extLst>
          </p:cNvPr>
          <p:cNvCxnSpPr>
            <a:cxnSpLocks/>
            <a:stCxn id="28" idx="3"/>
            <a:endCxn id="34" idx="1"/>
          </p:cNvCxnSpPr>
          <p:nvPr/>
        </p:nvCxnSpPr>
        <p:spPr>
          <a:xfrm>
            <a:off x="2877674" y="3431811"/>
            <a:ext cx="489077" cy="40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34EAB0A-53D5-48AF-BC49-B86458A9EE4B}"/>
              </a:ext>
            </a:extLst>
          </p:cNvPr>
          <p:cNvCxnSpPr>
            <a:cxnSpLocks/>
            <a:stCxn id="34" idx="3"/>
            <a:endCxn id="35" idx="1"/>
          </p:cNvCxnSpPr>
          <p:nvPr/>
        </p:nvCxnSpPr>
        <p:spPr>
          <a:xfrm flipV="1">
            <a:off x="3782039" y="3427972"/>
            <a:ext cx="342072" cy="79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E3FCE7C-64D8-4AEC-B8DB-BDE1049A93DA}"/>
              </a:ext>
            </a:extLst>
          </p:cNvPr>
          <p:cNvCxnSpPr>
            <a:stCxn id="35" idx="3"/>
            <a:endCxn id="27" idx="2"/>
          </p:cNvCxnSpPr>
          <p:nvPr/>
        </p:nvCxnSpPr>
        <p:spPr>
          <a:xfrm>
            <a:off x="4520602" y="3427972"/>
            <a:ext cx="711971" cy="147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346FF38-3E62-487E-BA68-755393427AE5}"/>
              </a:ext>
            </a:extLst>
          </p:cNvPr>
          <p:cNvCxnSpPr>
            <a:stCxn id="27" idx="0"/>
            <a:endCxn id="38" idx="1"/>
          </p:cNvCxnSpPr>
          <p:nvPr/>
        </p:nvCxnSpPr>
        <p:spPr>
          <a:xfrm>
            <a:off x="7044787" y="3429448"/>
            <a:ext cx="749557" cy="644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DD8C7A1-782B-403B-8B50-E98330458632}"/>
              </a:ext>
            </a:extLst>
          </p:cNvPr>
          <p:cNvCxnSpPr>
            <a:stCxn id="38" idx="3"/>
            <a:endCxn id="36" idx="1"/>
          </p:cNvCxnSpPr>
          <p:nvPr/>
        </p:nvCxnSpPr>
        <p:spPr>
          <a:xfrm flipV="1">
            <a:off x="8209632" y="3420392"/>
            <a:ext cx="349132" cy="155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0E343EF6-9BAF-4B1A-BEE3-F0AEC6E270E1}"/>
              </a:ext>
            </a:extLst>
          </p:cNvPr>
          <p:cNvSpPr txBox="1"/>
          <p:nvPr/>
        </p:nvSpPr>
        <p:spPr>
          <a:xfrm>
            <a:off x="2055223" y="2278821"/>
            <a:ext cx="2650343" cy="307777"/>
          </a:xfrm>
          <a:prstGeom prst="rect">
            <a:avLst/>
          </a:prstGeom>
          <a:noFill/>
        </p:spPr>
        <p:txBody>
          <a:bodyPr wrap="square" rtlCol="0">
            <a:spAutoFit/>
          </a:bodyPr>
          <a:lstStyle/>
          <a:p>
            <a:pPr algn="ctr"/>
            <a:r>
              <a:rPr lang="da-DK" sz="1400" dirty="0"/>
              <a:t>103/+4587654321 Company</a:t>
            </a:r>
            <a:endParaRPr lang="LID4096" sz="1400" dirty="0"/>
          </a:p>
        </p:txBody>
      </p:sp>
      <p:sp>
        <p:nvSpPr>
          <p:cNvPr id="49" name="Rectangle 48">
            <a:extLst>
              <a:ext uri="{FF2B5EF4-FFF2-40B4-BE49-F238E27FC236}">
                <a16:creationId xmlns:a16="http://schemas.microsoft.com/office/drawing/2014/main" id="{F17C5327-DE40-4EC2-9A66-43AC61A13927}"/>
              </a:ext>
            </a:extLst>
          </p:cNvPr>
          <p:cNvSpPr/>
          <p:nvPr/>
        </p:nvSpPr>
        <p:spPr>
          <a:xfrm>
            <a:off x="2055223" y="2272243"/>
            <a:ext cx="2650343" cy="18565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cxnSp>
        <p:nvCxnSpPr>
          <p:cNvPr id="52" name="Straight Arrow Connector 51">
            <a:extLst>
              <a:ext uri="{FF2B5EF4-FFF2-40B4-BE49-F238E27FC236}">
                <a16:creationId xmlns:a16="http://schemas.microsoft.com/office/drawing/2014/main" id="{A18AE5DC-6BB2-4424-B2A0-61097A74398A}"/>
              </a:ext>
            </a:extLst>
          </p:cNvPr>
          <p:cNvCxnSpPr>
            <a:cxnSpLocks/>
            <a:stCxn id="36" idx="3"/>
            <a:endCxn id="17" idx="1"/>
          </p:cNvCxnSpPr>
          <p:nvPr/>
        </p:nvCxnSpPr>
        <p:spPr>
          <a:xfrm>
            <a:off x="8974052" y="3420392"/>
            <a:ext cx="34913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1335951-0D32-4D11-ACFA-1E2DC058231D}"/>
              </a:ext>
            </a:extLst>
          </p:cNvPr>
          <p:cNvSpPr txBox="1"/>
          <p:nvPr/>
        </p:nvSpPr>
        <p:spPr>
          <a:xfrm>
            <a:off x="7537175" y="2276153"/>
            <a:ext cx="2650343" cy="307777"/>
          </a:xfrm>
          <a:prstGeom prst="rect">
            <a:avLst/>
          </a:prstGeom>
          <a:noFill/>
        </p:spPr>
        <p:txBody>
          <a:bodyPr wrap="square" rtlCol="0">
            <a:spAutoFit/>
          </a:bodyPr>
          <a:lstStyle/>
          <a:p>
            <a:pPr algn="ctr"/>
            <a:r>
              <a:rPr lang="da-DK" sz="1400" dirty="0"/>
              <a:t>103/+4587654321 Home</a:t>
            </a:r>
            <a:endParaRPr lang="LID4096" sz="1400" dirty="0"/>
          </a:p>
        </p:txBody>
      </p:sp>
      <p:sp>
        <p:nvSpPr>
          <p:cNvPr id="29" name="Rectangle 28">
            <a:extLst>
              <a:ext uri="{FF2B5EF4-FFF2-40B4-BE49-F238E27FC236}">
                <a16:creationId xmlns:a16="http://schemas.microsoft.com/office/drawing/2014/main" id="{9BD36551-4D8A-454F-8A9B-82B861CE454E}"/>
              </a:ext>
            </a:extLst>
          </p:cNvPr>
          <p:cNvSpPr/>
          <p:nvPr/>
        </p:nvSpPr>
        <p:spPr>
          <a:xfrm>
            <a:off x="7537175" y="2278821"/>
            <a:ext cx="2650343" cy="18565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925197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C9E8FB-DDDB-42B8-AAE7-1E36D8FDA50E}"/>
              </a:ext>
            </a:extLst>
          </p:cNvPr>
          <p:cNvSpPr txBox="1"/>
          <p:nvPr/>
        </p:nvSpPr>
        <p:spPr>
          <a:xfrm>
            <a:off x="2270803" y="1277043"/>
            <a:ext cx="7639107" cy="369332"/>
          </a:xfrm>
          <a:prstGeom prst="rect">
            <a:avLst/>
          </a:prstGeom>
          <a:noFill/>
        </p:spPr>
        <p:txBody>
          <a:bodyPr wrap="square" rtlCol="0">
            <a:spAutoFit/>
          </a:bodyPr>
          <a:lstStyle/>
          <a:p>
            <a:r>
              <a:rPr lang="da-DK" b="1" u="sng" dirty="0"/>
              <a:t>I</a:t>
            </a:r>
            <a:r>
              <a:rPr lang="da-DK" b="1" dirty="0"/>
              <a:t>nternet </a:t>
            </a:r>
            <a:r>
              <a:rPr lang="da-DK" b="1" u="sng" dirty="0"/>
              <a:t>T</a:t>
            </a:r>
            <a:r>
              <a:rPr lang="da-DK" b="1" dirty="0"/>
              <a:t>elephony </a:t>
            </a:r>
            <a:r>
              <a:rPr lang="da-DK" b="1" u="sng" dirty="0"/>
              <a:t>S</a:t>
            </a:r>
            <a:r>
              <a:rPr lang="da-DK" b="1" dirty="0"/>
              <a:t>ervice </a:t>
            </a:r>
            <a:r>
              <a:rPr lang="da-DK" b="1" u="sng" dirty="0"/>
              <a:t>P</a:t>
            </a:r>
            <a:r>
              <a:rPr lang="da-DK" b="1" dirty="0"/>
              <a:t>rovider (ITSP) and </a:t>
            </a:r>
            <a:r>
              <a:rPr lang="da-DK" b="1" u="sng" dirty="0"/>
              <a:t>S</a:t>
            </a:r>
            <a:r>
              <a:rPr lang="da-DK" b="1" dirty="0"/>
              <a:t>ession </a:t>
            </a:r>
            <a:r>
              <a:rPr lang="da-DK" b="1" u="sng" dirty="0"/>
              <a:t>I</a:t>
            </a:r>
            <a:r>
              <a:rPr lang="da-DK" b="1" dirty="0"/>
              <a:t>nitiation </a:t>
            </a:r>
            <a:r>
              <a:rPr lang="da-DK" b="1" u="sng" dirty="0"/>
              <a:t>P</a:t>
            </a:r>
            <a:r>
              <a:rPr lang="da-DK" b="1" dirty="0"/>
              <a:t>rotocol (SIP)</a:t>
            </a:r>
            <a:endParaRPr lang="LID4096" b="1" dirty="0"/>
          </a:p>
        </p:txBody>
      </p:sp>
      <p:sp>
        <p:nvSpPr>
          <p:cNvPr id="4" name="TextBox 3">
            <a:extLst>
              <a:ext uri="{FF2B5EF4-FFF2-40B4-BE49-F238E27FC236}">
                <a16:creationId xmlns:a16="http://schemas.microsoft.com/office/drawing/2014/main" id="{117856D4-61AA-4983-B54B-1282A97EBE69}"/>
              </a:ext>
            </a:extLst>
          </p:cNvPr>
          <p:cNvSpPr txBox="1"/>
          <p:nvPr/>
        </p:nvSpPr>
        <p:spPr>
          <a:xfrm>
            <a:off x="2132166" y="1885307"/>
            <a:ext cx="7916380" cy="3323987"/>
          </a:xfrm>
          <a:prstGeom prst="rect">
            <a:avLst/>
          </a:prstGeom>
          <a:noFill/>
        </p:spPr>
        <p:txBody>
          <a:bodyPr wrap="square" rtlCol="0">
            <a:spAutoFit/>
          </a:bodyPr>
          <a:lstStyle/>
          <a:p>
            <a:r>
              <a:rPr lang="en-US" sz="1400" dirty="0"/>
              <a:t>ITSP (SIP) must be considered as the default ISDN substitute - ITSP (SIP) is generally cheaper than ISDN</a:t>
            </a:r>
          </a:p>
          <a:p>
            <a:endParaRPr lang="en-US" sz="1400" dirty="0"/>
          </a:p>
          <a:p>
            <a:r>
              <a:rPr lang="en-US" sz="1400" dirty="0"/>
              <a:t>Read more about ITSP and SIP here:</a:t>
            </a:r>
            <a:endParaRPr lang="LID4096" sz="1400" dirty="0"/>
          </a:p>
          <a:p>
            <a:endParaRPr lang="da-DK" sz="1400" dirty="0"/>
          </a:p>
          <a:p>
            <a:r>
              <a:rPr lang="en-US" sz="1400" dirty="0"/>
              <a:t>In Denmark there are four providers approved by Unify, they can be found here:</a:t>
            </a:r>
          </a:p>
          <a:p>
            <a:endParaRPr lang="en-US" sz="1400" dirty="0"/>
          </a:p>
          <a:p>
            <a:r>
              <a:rPr lang="en-US" sz="1400" dirty="0"/>
              <a:t>In Sweden there are two providers approved by Unify, they can be found here:</a:t>
            </a:r>
          </a:p>
          <a:p>
            <a:endParaRPr lang="en-US" sz="1400" dirty="0"/>
          </a:p>
          <a:p>
            <a:r>
              <a:rPr lang="en-US" sz="1400" dirty="0"/>
              <a:t>In Norway there are none providers approved by Unify.</a:t>
            </a:r>
          </a:p>
          <a:p>
            <a:endParaRPr lang="en-US" sz="1400" dirty="0"/>
          </a:p>
          <a:p>
            <a:r>
              <a:rPr lang="en-US" sz="1400" dirty="0"/>
              <a:t>In Finland there are two providers approved by Unify, they can be found here:</a:t>
            </a:r>
          </a:p>
          <a:p>
            <a:endParaRPr lang="en-US" sz="1400" dirty="0"/>
          </a:p>
          <a:p>
            <a:r>
              <a:rPr lang="en-US" sz="1400" dirty="0"/>
              <a:t>Number series by ITSP is not included in the offer and must be ordered separately.</a:t>
            </a:r>
          </a:p>
          <a:p>
            <a:endParaRPr lang="da-DK" sz="1400" dirty="0"/>
          </a:p>
          <a:p>
            <a:r>
              <a:rPr lang="en-US" sz="1400" dirty="0"/>
              <a:t>There are also alternative providers but troubleshooting / support may be billed</a:t>
            </a:r>
            <a:endParaRPr lang="da-DK" sz="1400" dirty="0"/>
          </a:p>
        </p:txBody>
      </p:sp>
      <p:sp>
        <p:nvSpPr>
          <p:cNvPr id="5" name="Rectangle: Rounded Corners 4">
            <a:hlinkClick r:id="rId3"/>
            <a:extLst>
              <a:ext uri="{FF2B5EF4-FFF2-40B4-BE49-F238E27FC236}">
                <a16:creationId xmlns:a16="http://schemas.microsoft.com/office/drawing/2014/main" id="{713D3D63-C01D-4D73-A664-07474072CBDF}"/>
              </a:ext>
            </a:extLst>
          </p:cNvPr>
          <p:cNvSpPr/>
          <p:nvPr/>
        </p:nvSpPr>
        <p:spPr>
          <a:xfrm>
            <a:off x="8373340" y="2748049"/>
            <a:ext cx="1536570" cy="2520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ITSP Providers</a:t>
            </a:r>
            <a:endParaRPr lang="LID4096" dirty="0"/>
          </a:p>
        </p:txBody>
      </p:sp>
      <p:sp>
        <p:nvSpPr>
          <p:cNvPr id="6" name="Rectangle: Rounded Corners 5">
            <a:hlinkClick r:id="rId4"/>
            <a:extLst>
              <a:ext uri="{FF2B5EF4-FFF2-40B4-BE49-F238E27FC236}">
                <a16:creationId xmlns:a16="http://schemas.microsoft.com/office/drawing/2014/main" id="{E17AA90C-649F-4CBE-9D35-B9D2D7D072E3}"/>
              </a:ext>
            </a:extLst>
          </p:cNvPr>
          <p:cNvSpPr/>
          <p:nvPr/>
        </p:nvSpPr>
        <p:spPr>
          <a:xfrm>
            <a:off x="5980803" y="2372697"/>
            <a:ext cx="720000" cy="2520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SIP</a:t>
            </a:r>
            <a:endParaRPr lang="LID4096" dirty="0"/>
          </a:p>
        </p:txBody>
      </p:sp>
      <p:sp>
        <p:nvSpPr>
          <p:cNvPr id="7" name="Rectangle: Rounded Corners 6">
            <a:hlinkClick r:id="rId5"/>
            <a:extLst>
              <a:ext uri="{FF2B5EF4-FFF2-40B4-BE49-F238E27FC236}">
                <a16:creationId xmlns:a16="http://schemas.microsoft.com/office/drawing/2014/main" id="{64614BB3-B555-47BC-BFA8-E9F6422E1A33}"/>
              </a:ext>
            </a:extLst>
          </p:cNvPr>
          <p:cNvSpPr/>
          <p:nvPr/>
        </p:nvSpPr>
        <p:spPr>
          <a:xfrm>
            <a:off x="4942124" y="2372697"/>
            <a:ext cx="720000" cy="2520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ITSP</a:t>
            </a:r>
            <a:endParaRPr lang="LID4096" dirty="0"/>
          </a:p>
        </p:txBody>
      </p:sp>
      <p:pic>
        <p:nvPicPr>
          <p:cNvPr id="12" name="Graphic 7">
            <a:hlinkClick r:id="rId6" action="ppaction://hlinksldjump"/>
            <a:extLst>
              <a:ext uri="{FF2B5EF4-FFF2-40B4-BE49-F238E27FC236}">
                <a16:creationId xmlns:a16="http://schemas.microsoft.com/office/drawing/2014/main" id="{DFC88C22-A3B1-4146-82CE-400AB3C60C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96355" y="5838430"/>
            <a:ext cx="360000" cy="360000"/>
          </a:xfrm>
          <a:prstGeom prst="rect">
            <a:avLst/>
          </a:prstGeom>
        </p:spPr>
      </p:pic>
      <p:pic>
        <p:nvPicPr>
          <p:cNvPr id="13" name="Graphic 8">
            <a:hlinkClick r:id="rId8" action="ppaction://hlinksldjump"/>
            <a:extLst>
              <a:ext uri="{FF2B5EF4-FFF2-40B4-BE49-F238E27FC236}">
                <a16:creationId xmlns:a16="http://schemas.microsoft.com/office/drawing/2014/main" id="{0E11E59A-902A-42F3-831D-D24F909741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9384" y="5838430"/>
            <a:ext cx="360000" cy="360000"/>
          </a:xfrm>
          <a:prstGeom prst="rect">
            <a:avLst/>
          </a:prstGeom>
        </p:spPr>
      </p:pic>
      <p:sp>
        <p:nvSpPr>
          <p:cNvPr id="9" name="Rectangle: Rounded Corners 8">
            <a:hlinkClick r:id="rId10"/>
            <a:extLst>
              <a:ext uri="{FF2B5EF4-FFF2-40B4-BE49-F238E27FC236}">
                <a16:creationId xmlns:a16="http://schemas.microsoft.com/office/drawing/2014/main" id="{CBB7C5E9-C616-43D2-A340-2B81D9AC6A34}"/>
              </a:ext>
            </a:extLst>
          </p:cNvPr>
          <p:cNvSpPr/>
          <p:nvPr/>
        </p:nvSpPr>
        <p:spPr>
          <a:xfrm>
            <a:off x="8373340" y="3177000"/>
            <a:ext cx="1536570" cy="2520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ITSP Providers</a:t>
            </a:r>
            <a:endParaRPr lang="LID4096" dirty="0"/>
          </a:p>
        </p:txBody>
      </p:sp>
      <p:sp>
        <p:nvSpPr>
          <p:cNvPr id="14" name="Rectangle: Rounded Corners 13">
            <a:hlinkClick r:id="rId11"/>
            <a:extLst>
              <a:ext uri="{FF2B5EF4-FFF2-40B4-BE49-F238E27FC236}">
                <a16:creationId xmlns:a16="http://schemas.microsoft.com/office/drawing/2014/main" id="{D69D69B6-04FE-45D3-B86C-C23ACA9C110A}"/>
              </a:ext>
            </a:extLst>
          </p:cNvPr>
          <p:cNvSpPr/>
          <p:nvPr/>
        </p:nvSpPr>
        <p:spPr>
          <a:xfrm>
            <a:off x="8373340" y="4038915"/>
            <a:ext cx="1536570" cy="2520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ITSP Providers</a:t>
            </a:r>
            <a:endParaRPr lang="LID4096" dirty="0"/>
          </a:p>
        </p:txBody>
      </p:sp>
    </p:spTree>
    <p:extLst>
      <p:ext uri="{BB962C8B-B14F-4D97-AF65-F5344CB8AC3E}">
        <p14:creationId xmlns:p14="http://schemas.microsoft.com/office/powerpoint/2010/main" val="1897620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85" name="Rectangle 184">
            <a:extLst>
              <a:ext uri="{FF2B5EF4-FFF2-40B4-BE49-F238E27FC236}">
                <a16:creationId xmlns:a16="http://schemas.microsoft.com/office/drawing/2014/main" id="{CBE59F2B-C5E2-4C84-875D-7AD50F3363FC}"/>
              </a:ext>
            </a:extLst>
          </p:cNvPr>
          <p:cNvSpPr/>
          <p:nvPr/>
        </p:nvSpPr>
        <p:spPr>
          <a:xfrm>
            <a:off x="4281570" y="4168449"/>
            <a:ext cx="3627471" cy="142055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7C3CA57-70EC-4940-A831-EE975FB75F27}"/>
              </a:ext>
            </a:extLst>
          </p:cNvPr>
          <p:cNvSpPr/>
          <p:nvPr/>
        </p:nvSpPr>
        <p:spPr>
          <a:xfrm>
            <a:off x="7910431" y="1269000"/>
            <a:ext cx="3600000" cy="4320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4A0960D-4E12-4CB8-A6D4-77A7EAF08538}"/>
              </a:ext>
            </a:extLst>
          </p:cNvPr>
          <p:cNvSpPr/>
          <p:nvPr/>
        </p:nvSpPr>
        <p:spPr>
          <a:xfrm>
            <a:off x="711822" y="1269306"/>
            <a:ext cx="3600000" cy="432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File:OSBizS3.png">
            <a:hlinkClick r:id="rId3" action="ppaction://hlinksldjump"/>
            <a:extLst>
              <a:ext uri="{FF2B5EF4-FFF2-40B4-BE49-F238E27FC236}">
                <a16:creationId xmlns:a16="http://schemas.microsoft.com/office/drawing/2014/main" id="{576E2C72-01B4-495A-B452-1C26F1FE18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5175" y="3225746"/>
            <a:ext cx="900000" cy="739612"/>
          </a:xfrm>
          <a:prstGeom prst="rect">
            <a:avLst/>
          </a:prstGeom>
          <a:noFill/>
          <a:ln>
            <a:noFill/>
          </a:ln>
        </p:spPr>
      </p:pic>
      <p:sp>
        <p:nvSpPr>
          <p:cNvPr id="50" name="Rectangle 49">
            <a:extLst>
              <a:ext uri="{FF2B5EF4-FFF2-40B4-BE49-F238E27FC236}">
                <a16:creationId xmlns:a16="http://schemas.microsoft.com/office/drawing/2014/main" id="{5F5202F6-2757-42B1-B436-BF7EDA3F64F7}"/>
              </a:ext>
            </a:extLst>
          </p:cNvPr>
          <p:cNvSpPr/>
          <p:nvPr/>
        </p:nvSpPr>
        <p:spPr>
          <a:xfrm>
            <a:off x="4313212" y="1269000"/>
            <a:ext cx="3600000" cy="289944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witch Network" title="Switch Network Inhouse">
            <a:extLst>
              <a:ext uri="{FF2B5EF4-FFF2-40B4-BE49-F238E27FC236}">
                <a16:creationId xmlns:a16="http://schemas.microsoft.com/office/drawing/2014/main" id="{661C2104-D43C-4679-BD27-162052C628B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13410" y="3486922"/>
            <a:ext cx="414000" cy="211933"/>
          </a:xfrm>
          <a:prstGeom prst="rect">
            <a:avLst/>
          </a:prstGeom>
          <a:noFill/>
          <a:ln>
            <a:noFill/>
          </a:ln>
        </p:spPr>
      </p:pic>
      <p:pic>
        <p:nvPicPr>
          <p:cNvPr id="11" name="Picture 10">
            <a:hlinkClick r:id="rId6" action="ppaction://hlinksldjump"/>
            <a:extLst>
              <a:ext uri="{FF2B5EF4-FFF2-40B4-BE49-F238E27FC236}">
                <a16:creationId xmlns:a16="http://schemas.microsoft.com/office/drawing/2014/main" id="{8F337D63-2911-45BA-8FBB-D3EE1781E1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8521642" y="4477216"/>
            <a:ext cx="900000" cy="718500"/>
          </a:xfrm>
          <a:prstGeom prst="rect">
            <a:avLst/>
          </a:prstGeom>
          <a:noFill/>
          <a:ln>
            <a:noFill/>
          </a:ln>
        </p:spPr>
      </p:pic>
      <p:pic>
        <p:nvPicPr>
          <p:cNvPr id="12" name="Picture 11">
            <a:hlinkClick r:id="rId8" action="ppaction://hlinksldjump"/>
            <a:extLst>
              <a:ext uri="{FF2B5EF4-FFF2-40B4-BE49-F238E27FC236}">
                <a16:creationId xmlns:a16="http://schemas.microsoft.com/office/drawing/2014/main" id="{0107D658-8D5F-4EA2-9A07-3F8D3CC98E1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42281" y="3940359"/>
            <a:ext cx="1260000" cy="644760"/>
          </a:xfrm>
          <a:prstGeom prst="rect">
            <a:avLst/>
          </a:prstGeom>
        </p:spPr>
      </p:pic>
      <p:pic>
        <p:nvPicPr>
          <p:cNvPr id="48" name="Grafik 3">
            <a:hlinkClick r:id="rId10" action="ppaction://hlinksldjump"/>
            <a:extLst>
              <a:ext uri="{FF2B5EF4-FFF2-40B4-BE49-F238E27FC236}">
                <a16:creationId xmlns:a16="http://schemas.microsoft.com/office/drawing/2014/main" id="{1BF37B69-6308-4757-9B3E-03FF0A77963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69044" y="1857251"/>
            <a:ext cx="360000" cy="700604"/>
          </a:xfrm>
          <a:prstGeom prst="rect">
            <a:avLst/>
          </a:prstGeom>
        </p:spPr>
      </p:pic>
      <p:pic>
        <p:nvPicPr>
          <p:cNvPr id="57" name="Picture 56" descr="Router Visio">
            <a:extLst>
              <a:ext uri="{FF2B5EF4-FFF2-40B4-BE49-F238E27FC236}">
                <a16:creationId xmlns:a16="http://schemas.microsoft.com/office/drawing/2014/main" id="{936EC908-B100-486E-B945-5EE1599E8C10}"/>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759076" y="3455131"/>
            <a:ext cx="414000" cy="275513"/>
          </a:xfrm>
          <a:prstGeom prst="rect">
            <a:avLst/>
          </a:prstGeom>
          <a:noFill/>
          <a:ln>
            <a:noFill/>
          </a:ln>
        </p:spPr>
      </p:pic>
      <p:pic>
        <p:nvPicPr>
          <p:cNvPr id="60" name="Picture 59">
            <a:extLst>
              <a:ext uri="{FF2B5EF4-FFF2-40B4-BE49-F238E27FC236}">
                <a16:creationId xmlns:a16="http://schemas.microsoft.com/office/drawing/2014/main" id="{E7E2411D-F32E-4720-9C5B-C78226036DA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24545" y="1981201"/>
            <a:ext cx="360000" cy="442411"/>
          </a:xfrm>
          <a:prstGeom prst="rect">
            <a:avLst/>
          </a:prstGeom>
        </p:spPr>
      </p:pic>
      <p:sp>
        <p:nvSpPr>
          <p:cNvPr id="62" name="Cloud 61">
            <a:hlinkClick r:id="rId14" action="ppaction://hlinksldjump"/>
            <a:extLst>
              <a:ext uri="{FF2B5EF4-FFF2-40B4-BE49-F238E27FC236}">
                <a16:creationId xmlns:a16="http://schemas.microsoft.com/office/drawing/2014/main" id="{61693ED1-F6EE-4359-8183-7ACBA84B9D57}"/>
              </a:ext>
            </a:extLst>
          </p:cNvPr>
          <p:cNvSpPr>
            <a:spLocks noChangeAspect="1"/>
          </p:cNvSpPr>
          <p:nvPr/>
        </p:nvSpPr>
        <p:spPr>
          <a:xfrm>
            <a:off x="1179757" y="3343713"/>
            <a:ext cx="936000" cy="488675"/>
          </a:xfrm>
          <a:prstGeom prst="cloud">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1000" dirty="0">
                <a:effectLst/>
                <a:ea typeface="Calibri" panose="020F0502020204030204" pitchFamily="34" charset="0"/>
                <a:cs typeface="Times New Roman" panose="02020603050405020304" pitchFamily="18" charset="0"/>
              </a:rPr>
              <a:t>ITSP</a:t>
            </a:r>
          </a:p>
          <a:p>
            <a:pPr algn="ctr"/>
            <a:r>
              <a:rPr lang="da-DK" sz="1000" dirty="0">
                <a:effectLst/>
                <a:ea typeface="Calibri" panose="020F0502020204030204" pitchFamily="34" charset="0"/>
                <a:cs typeface="Times New Roman" panose="02020603050405020304" pitchFamily="18" charset="0"/>
              </a:rPr>
              <a:t>Internet</a:t>
            </a:r>
            <a:endParaRPr sz="1000" dirty="0">
              <a:effectLst/>
              <a:ea typeface="Calibri" panose="020F0502020204030204" pitchFamily="34" charset="0"/>
              <a:cs typeface="Times New Roman" panose="02020603050405020304" pitchFamily="18" charset="0"/>
            </a:endParaRPr>
          </a:p>
        </p:txBody>
      </p:sp>
      <p:pic>
        <p:nvPicPr>
          <p:cNvPr id="63" name="Picture 62" descr="Router Visio">
            <a:extLst>
              <a:ext uri="{FF2B5EF4-FFF2-40B4-BE49-F238E27FC236}">
                <a16:creationId xmlns:a16="http://schemas.microsoft.com/office/drawing/2014/main" id="{60CC5410-23B1-4A2D-A7AD-AA8A641166D2}"/>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420124" y="4890225"/>
            <a:ext cx="414000" cy="275304"/>
          </a:xfrm>
          <a:prstGeom prst="rect">
            <a:avLst/>
          </a:prstGeom>
          <a:noFill/>
          <a:ln>
            <a:noFill/>
          </a:ln>
        </p:spPr>
      </p:pic>
      <p:pic>
        <p:nvPicPr>
          <p:cNvPr id="64" name="Picture 63" descr="Switch Network">
            <a:extLst>
              <a:ext uri="{FF2B5EF4-FFF2-40B4-BE49-F238E27FC236}">
                <a16:creationId xmlns:a16="http://schemas.microsoft.com/office/drawing/2014/main" id="{7FCB8280-7FE8-4502-934A-206E1D3EAB8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0509" y="4948437"/>
            <a:ext cx="414000" cy="211933"/>
          </a:xfrm>
          <a:prstGeom prst="rect">
            <a:avLst/>
          </a:prstGeom>
          <a:noFill/>
          <a:ln>
            <a:noFill/>
          </a:ln>
        </p:spPr>
      </p:pic>
      <p:pic>
        <p:nvPicPr>
          <p:cNvPr id="65" name="Picture 64">
            <a:hlinkClick r:id="rId15" action="ppaction://hlinksldjump"/>
            <a:extLst>
              <a:ext uri="{FF2B5EF4-FFF2-40B4-BE49-F238E27FC236}">
                <a16:creationId xmlns:a16="http://schemas.microsoft.com/office/drawing/2014/main" id="{98464086-A2E2-4B49-B1CD-DB4C791940E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bwMode="auto">
          <a:xfrm>
            <a:off x="5526348" y="4700511"/>
            <a:ext cx="720000" cy="720000"/>
          </a:xfrm>
          <a:prstGeom prst="rect">
            <a:avLst/>
          </a:prstGeom>
          <a:noFill/>
          <a:ln>
            <a:noFill/>
          </a:ln>
        </p:spPr>
      </p:pic>
      <p:cxnSp>
        <p:nvCxnSpPr>
          <p:cNvPr id="52" name="Connector: Curved 51">
            <a:extLst>
              <a:ext uri="{FF2B5EF4-FFF2-40B4-BE49-F238E27FC236}">
                <a16:creationId xmlns:a16="http://schemas.microsoft.com/office/drawing/2014/main" id="{AF795E12-DA50-4CEC-8C1F-A36A38C42025}"/>
              </a:ext>
            </a:extLst>
          </p:cNvPr>
          <p:cNvCxnSpPr>
            <a:cxnSpLocks/>
            <a:stCxn id="60" idx="3"/>
            <a:endCxn id="48" idx="1"/>
          </p:cNvCxnSpPr>
          <p:nvPr/>
        </p:nvCxnSpPr>
        <p:spPr>
          <a:xfrm>
            <a:off x="1884545" y="2202407"/>
            <a:ext cx="7884499" cy="5146"/>
          </a:xfrm>
          <a:prstGeom prst="curvedConnector3">
            <a:avLst>
              <a:gd name="adj1" fmla="val 50000"/>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1C3AB1B-1527-472C-9456-CA13859B49D9}"/>
              </a:ext>
            </a:extLst>
          </p:cNvPr>
          <p:cNvSpPr txBox="1"/>
          <p:nvPr/>
        </p:nvSpPr>
        <p:spPr>
          <a:xfrm>
            <a:off x="1924743" y="1384500"/>
            <a:ext cx="918166" cy="276999"/>
          </a:xfrm>
          <a:prstGeom prst="rect">
            <a:avLst/>
          </a:prstGeom>
          <a:noFill/>
          <a:ln>
            <a:noFill/>
          </a:ln>
        </p:spPr>
        <p:txBody>
          <a:bodyPr wrap="square" rtlCol="0">
            <a:spAutoFit/>
          </a:bodyPr>
          <a:lstStyle/>
          <a:p>
            <a:r>
              <a:rPr lang="da-DK" sz="1200" b="1" dirty="0"/>
              <a:t>Mandatory</a:t>
            </a:r>
            <a:endParaRPr lang="LID4096" sz="1200" b="1" dirty="0"/>
          </a:p>
        </p:txBody>
      </p:sp>
      <p:sp>
        <p:nvSpPr>
          <p:cNvPr id="73" name="TextBox 72">
            <a:extLst>
              <a:ext uri="{FF2B5EF4-FFF2-40B4-BE49-F238E27FC236}">
                <a16:creationId xmlns:a16="http://schemas.microsoft.com/office/drawing/2014/main" id="{FEEE2648-AB91-4977-BCC3-80B436A216FD}"/>
              </a:ext>
            </a:extLst>
          </p:cNvPr>
          <p:cNvSpPr txBox="1"/>
          <p:nvPr/>
        </p:nvSpPr>
        <p:spPr>
          <a:xfrm>
            <a:off x="5555229" y="1375919"/>
            <a:ext cx="1183907" cy="276999"/>
          </a:xfrm>
          <a:prstGeom prst="rect">
            <a:avLst/>
          </a:prstGeom>
          <a:noFill/>
          <a:ln>
            <a:noFill/>
          </a:ln>
        </p:spPr>
        <p:txBody>
          <a:bodyPr wrap="square" rtlCol="0">
            <a:spAutoFit/>
          </a:bodyPr>
          <a:lstStyle/>
          <a:p>
            <a:pPr algn="ctr"/>
            <a:r>
              <a:rPr lang="da-DK" sz="1200" b="1" dirty="0"/>
              <a:t>Options</a:t>
            </a:r>
            <a:endParaRPr lang="LID4096" sz="1200" b="1" dirty="0"/>
          </a:p>
        </p:txBody>
      </p:sp>
      <p:sp>
        <p:nvSpPr>
          <p:cNvPr id="74" name="TextBox 73">
            <a:extLst>
              <a:ext uri="{FF2B5EF4-FFF2-40B4-BE49-F238E27FC236}">
                <a16:creationId xmlns:a16="http://schemas.microsoft.com/office/drawing/2014/main" id="{FE51F090-780A-40C7-BE0E-0EDEEA135CC9}"/>
              </a:ext>
            </a:extLst>
          </p:cNvPr>
          <p:cNvSpPr txBox="1"/>
          <p:nvPr/>
        </p:nvSpPr>
        <p:spPr>
          <a:xfrm>
            <a:off x="9187362" y="1339236"/>
            <a:ext cx="888898" cy="276999"/>
          </a:xfrm>
          <a:prstGeom prst="rect">
            <a:avLst/>
          </a:prstGeom>
          <a:noFill/>
          <a:ln>
            <a:noFill/>
          </a:ln>
        </p:spPr>
        <p:txBody>
          <a:bodyPr wrap="square" rtlCol="0">
            <a:spAutoFit/>
          </a:bodyPr>
          <a:lstStyle/>
          <a:p>
            <a:pPr algn="ctr"/>
            <a:r>
              <a:rPr lang="da-DK" sz="1200" b="1" dirty="0" err="1"/>
              <a:t>Included</a:t>
            </a:r>
            <a:endParaRPr lang="LID4096" sz="1200" b="1" dirty="0"/>
          </a:p>
        </p:txBody>
      </p:sp>
      <p:sp>
        <p:nvSpPr>
          <p:cNvPr id="89" name="Rectangle 88">
            <a:extLst>
              <a:ext uri="{FF2B5EF4-FFF2-40B4-BE49-F238E27FC236}">
                <a16:creationId xmlns:a16="http://schemas.microsoft.com/office/drawing/2014/main" id="{7091E0A3-537C-471D-9BEE-767C6524F491}"/>
              </a:ext>
            </a:extLst>
          </p:cNvPr>
          <p:cNvSpPr/>
          <p:nvPr/>
        </p:nvSpPr>
        <p:spPr>
          <a:xfrm>
            <a:off x="1921061" y="2229841"/>
            <a:ext cx="693564" cy="154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dirty="0">
                <a:solidFill>
                  <a:schemeClr val="tx1"/>
                </a:solidFill>
              </a:rPr>
              <a:t>4G + LTE</a:t>
            </a:r>
            <a:endParaRPr lang="LID4096" sz="1000">
              <a:solidFill>
                <a:schemeClr val="tx1"/>
              </a:solidFill>
            </a:endParaRPr>
          </a:p>
        </p:txBody>
      </p:sp>
      <p:pic>
        <p:nvPicPr>
          <p:cNvPr id="68" name="Picture 67">
            <a:hlinkClick r:id="rId8" action="ppaction://hlinksldjump"/>
            <a:extLst>
              <a:ext uri="{FF2B5EF4-FFF2-40B4-BE49-F238E27FC236}">
                <a16:creationId xmlns:a16="http://schemas.microsoft.com/office/drawing/2014/main" id="{0399DE57-8458-48FB-A915-1570B2B53D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42281" y="3953095"/>
            <a:ext cx="1260000" cy="644760"/>
          </a:xfrm>
          <a:prstGeom prst="rect">
            <a:avLst/>
          </a:prstGeom>
        </p:spPr>
      </p:pic>
      <p:pic>
        <p:nvPicPr>
          <p:cNvPr id="9" name="Picture 8">
            <a:extLst>
              <a:ext uri="{FF2B5EF4-FFF2-40B4-BE49-F238E27FC236}">
                <a16:creationId xmlns:a16="http://schemas.microsoft.com/office/drawing/2014/main" id="{CFA9C6C9-0330-498E-8DB9-8A885CA21C2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839934" y="2477723"/>
            <a:ext cx="604012" cy="604012"/>
          </a:xfrm>
          <a:prstGeom prst="rect">
            <a:avLst/>
          </a:prstGeom>
        </p:spPr>
      </p:pic>
      <p:sp>
        <p:nvSpPr>
          <p:cNvPr id="7" name="Rectangle: Rounded Corners 6">
            <a:extLst>
              <a:ext uri="{FF2B5EF4-FFF2-40B4-BE49-F238E27FC236}">
                <a16:creationId xmlns:a16="http://schemas.microsoft.com/office/drawing/2014/main" id="{4CC4378F-9E13-4E1E-8623-E8E5122E686C}"/>
              </a:ext>
            </a:extLst>
          </p:cNvPr>
          <p:cNvSpPr/>
          <p:nvPr/>
        </p:nvSpPr>
        <p:spPr>
          <a:xfrm>
            <a:off x="5115940" y="736116"/>
            <a:ext cx="2052000" cy="360000"/>
          </a:xfrm>
          <a:prstGeom prst="roundRect">
            <a:avLst/>
          </a:prstGeom>
          <a:solidFill>
            <a:srgbClr val="8BB438"/>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Solution </a:t>
            </a:r>
            <a:r>
              <a:rPr lang="da-DK" dirty="0" err="1"/>
              <a:t>today</a:t>
            </a:r>
            <a:endParaRPr lang="LID4096" dirty="0"/>
          </a:p>
        </p:txBody>
      </p:sp>
      <p:sp>
        <p:nvSpPr>
          <p:cNvPr id="42" name="Rectangle: Rounded Corners 41">
            <a:extLst>
              <a:ext uri="{FF2B5EF4-FFF2-40B4-BE49-F238E27FC236}">
                <a16:creationId xmlns:a16="http://schemas.microsoft.com/office/drawing/2014/main" id="{C7AA0FCF-DF99-45DD-97BB-64983C5A72CA}"/>
              </a:ext>
            </a:extLst>
          </p:cNvPr>
          <p:cNvSpPr/>
          <p:nvPr/>
        </p:nvSpPr>
        <p:spPr>
          <a:xfrm>
            <a:off x="5123280" y="737494"/>
            <a:ext cx="2052000" cy="360000"/>
          </a:xfrm>
          <a:prstGeom prst="roundRect">
            <a:avLst/>
          </a:prstGeom>
          <a:solidFill>
            <a:srgbClr val="8BB438"/>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Solution </a:t>
            </a:r>
            <a:r>
              <a:rPr lang="en-GB" dirty="0"/>
              <a:t>tomorrow</a:t>
            </a:r>
          </a:p>
        </p:txBody>
      </p:sp>
      <p:sp>
        <p:nvSpPr>
          <p:cNvPr id="46" name="TextBox 45">
            <a:extLst>
              <a:ext uri="{FF2B5EF4-FFF2-40B4-BE49-F238E27FC236}">
                <a16:creationId xmlns:a16="http://schemas.microsoft.com/office/drawing/2014/main" id="{29C13331-DC0F-4BFE-A380-E7681E40CE2D}"/>
              </a:ext>
            </a:extLst>
          </p:cNvPr>
          <p:cNvSpPr txBox="1"/>
          <p:nvPr/>
        </p:nvSpPr>
        <p:spPr>
          <a:xfrm>
            <a:off x="4592358" y="5711405"/>
            <a:ext cx="3025060" cy="215444"/>
          </a:xfrm>
          <a:prstGeom prst="rect">
            <a:avLst/>
          </a:prstGeom>
          <a:noFill/>
        </p:spPr>
        <p:txBody>
          <a:bodyPr wrap="square" rtlCol="0">
            <a:spAutoFit/>
          </a:bodyPr>
          <a:lstStyle/>
          <a:p>
            <a:r>
              <a:rPr lang="en-US" sz="800" dirty="0"/>
              <a:t>NOTE! PC, Server and mobile phone / smartphone are not included</a:t>
            </a:r>
            <a:endParaRPr lang="LID4096" sz="800" dirty="0"/>
          </a:p>
        </p:txBody>
      </p:sp>
      <p:pic>
        <p:nvPicPr>
          <p:cNvPr id="47" name="Picture 46">
            <a:hlinkClick r:id="rId8" action="ppaction://hlinksldjump"/>
            <a:extLst>
              <a:ext uri="{FF2B5EF4-FFF2-40B4-BE49-F238E27FC236}">
                <a16:creationId xmlns:a16="http://schemas.microsoft.com/office/drawing/2014/main" id="{606D019D-9D08-4593-8283-C830E7D0CC8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84601" y="4813209"/>
            <a:ext cx="1260000" cy="644760"/>
          </a:xfrm>
          <a:prstGeom prst="rect">
            <a:avLst/>
          </a:prstGeom>
        </p:spPr>
      </p:pic>
      <p:pic>
        <p:nvPicPr>
          <p:cNvPr id="8" name="Picture 7">
            <a:extLst>
              <a:ext uri="{FF2B5EF4-FFF2-40B4-BE49-F238E27FC236}">
                <a16:creationId xmlns:a16="http://schemas.microsoft.com/office/drawing/2014/main" id="{3934258B-413D-452F-8071-9B81B82D289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631811" y="2725190"/>
            <a:ext cx="720000" cy="578103"/>
          </a:xfrm>
          <a:prstGeom prst="rect">
            <a:avLst/>
          </a:prstGeom>
        </p:spPr>
      </p:pic>
      <p:sp>
        <p:nvSpPr>
          <p:cNvPr id="49" name="Cloud 48">
            <a:hlinkClick r:id="rId14" action="ppaction://hlinksldjump"/>
            <a:extLst>
              <a:ext uri="{FF2B5EF4-FFF2-40B4-BE49-F238E27FC236}">
                <a16:creationId xmlns:a16="http://schemas.microsoft.com/office/drawing/2014/main" id="{6BE4E478-A97D-4C50-993D-BEA6A34E356E}"/>
              </a:ext>
            </a:extLst>
          </p:cNvPr>
          <p:cNvSpPr/>
          <p:nvPr/>
        </p:nvSpPr>
        <p:spPr>
          <a:xfrm>
            <a:off x="5450387" y="2762861"/>
            <a:ext cx="1333003" cy="515702"/>
          </a:xfrm>
          <a:prstGeom prst="cloud">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1000" dirty="0">
                <a:effectLst/>
                <a:ea typeface="Calibri" panose="020F0502020204030204" pitchFamily="34" charset="0"/>
                <a:cs typeface="Times New Roman" panose="02020603050405020304" pitchFamily="18" charset="0"/>
              </a:rPr>
              <a:t>PSTN Provider</a:t>
            </a:r>
          </a:p>
        </p:txBody>
      </p:sp>
      <p:cxnSp>
        <p:nvCxnSpPr>
          <p:cNvPr id="51" name="Connector: Curved 50">
            <a:extLst>
              <a:ext uri="{FF2B5EF4-FFF2-40B4-BE49-F238E27FC236}">
                <a16:creationId xmlns:a16="http://schemas.microsoft.com/office/drawing/2014/main" id="{EF86DDE9-9AAE-4816-B5B3-DCBECD0313A0}"/>
              </a:ext>
            </a:extLst>
          </p:cNvPr>
          <p:cNvCxnSpPr>
            <a:cxnSpLocks/>
            <a:stCxn id="49" idx="0"/>
            <a:endCxn id="8" idx="1"/>
          </p:cNvCxnSpPr>
          <p:nvPr/>
        </p:nvCxnSpPr>
        <p:spPr>
          <a:xfrm flipV="1">
            <a:off x="6782279" y="3014242"/>
            <a:ext cx="2849532" cy="6470"/>
          </a:xfrm>
          <a:prstGeom prst="curvedConnector3">
            <a:avLst>
              <a:gd name="adj1" fmla="val 50000"/>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C1B8A453-5689-42BC-BD0F-FAD0BCACC0A9}"/>
              </a:ext>
            </a:extLst>
          </p:cNvPr>
          <p:cNvCxnSpPr>
            <a:stCxn id="63" idx="1"/>
            <a:endCxn id="62" idx="1"/>
          </p:cNvCxnSpPr>
          <p:nvPr/>
        </p:nvCxnSpPr>
        <p:spPr>
          <a:xfrm rot="10800000">
            <a:off x="1647758" y="3831869"/>
            <a:ext cx="1772367" cy="1196009"/>
          </a:xfrm>
          <a:prstGeom prst="bentConnector2">
            <a:avLst/>
          </a:prstGeom>
          <a:ln w="127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E77EA7AA-C6FE-4B0C-AAD6-C819BE2D7502}"/>
              </a:ext>
            </a:extLst>
          </p:cNvPr>
          <p:cNvCxnSpPr>
            <a:cxnSpLocks/>
            <a:stCxn id="63" idx="2"/>
            <a:endCxn id="64" idx="2"/>
          </p:cNvCxnSpPr>
          <p:nvPr/>
        </p:nvCxnSpPr>
        <p:spPr>
          <a:xfrm rot="5400000" flipH="1" flipV="1">
            <a:off x="4239736" y="4547757"/>
            <a:ext cx="5159" cy="1230385"/>
          </a:xfrm>
          <a:prstGeom prst="bentConnector3">
            <a:avLst>
              <a:gd name="adj1" fmla="val -4431091"/>
            </a:avLst>
          </a:prstGeom>
          <a:ln w="127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8C9F15E-ADA0-4065-AF7A-E88E42A6AAC5}"/>
              </a:ext>
            </a:extLst>
          </p:cNvPr>
          <p:cNvCxnSpPr>
            <a:cxnSpLocks/>
            <a:stCxn id="64" idx="3"/>
            <a:endCxn id="65" idx="1"/>
          </p:cNvCxnSpPr>
          <p:nvPr/>
        </p:nvCxnSpPr>
        <p:spPr>
          <a:xfrm>
            <a:off x="5064509" y="5054404"/>
            <a:ext cx="461839" cy="6107"/>
          </a:xfrm>
          <a:prstGeom prst="straightConnector1">
            <a:avLst/>
          </a:prstGeom>
          <a:ln w="127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B0D26D6D-CD21-4728-8296-DA459F823B00}"/>
              </a:ext>
            </a:extLst>
          </p:cNvPr>
          <p:cNvCxnSpPr>
            <a:stCxn id="62" idx="0"/>
            <a:endCxn id="57" idx="1"/>
          </p:cNvCxnSpPr>
          <p:nvPr/>
        </p:nvCxnSpPr>
        <p:spPr>
          <a:xfrm>
            <a:off x="2114977" y="3588051"/>
            <a:ext cx="644099" cy="4837"/>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D46F6671-715B-48D6-A915-2C1182E6C171}"/>
              </a:ext>
            </a:extLst>
          </p:cNvPr>
          <p:cNvCxnSpPr>
            <a:cxnSpLocks/>
            <a:endCxn id="60" idx="2"/>
          </p:cNvCxnSpPr>
          <p:nvPr/>
        </p:nvCxnSpPr>
        <p:spPr>
          <a:xfrm flipV="1">
            <a:off x="1694851" y="2423612"/>
            <a:ext cx="9694" cy="90953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4" name="Connector: Elbow 113">
            <a:extLst>
              <a:ext uri="{FF2B5EF4-FFF2-40B4-BE49-F238E27FC236}">
                <a16:creationId xmlns:a16="http://schemas.microsoft.com/office/drawing/2014/main" id="{C4072E1A-CB4C-4D6D-B7FC-F47DA497FBC0}"/>
              </a:ext>
            </a:extLst>
          </p:cNvPr>
          <p:cNvCxnSpPr>
            <a:stCxn id="65" idx="3"/>
            <a:endCxn id="47" idx="0"/>
          </p:cNvCxnSpPr>
          <p:nvPr/>
        </p:nvCxnSpPr>
        <p:spPr>
          <a:xfrm flipV="1">
            <a:off x="6246348" y="4813209"/>
            <a:ext cx="968253" cy="247302"/>
          </a:xfrm>
          <a:prstGeom prst="bentConnector4">
            <a:avLst>
              <a:gd name="adj1" fmla="val 17467"/>
              <a:gd name="adj2" fmla="val 238009"/>
            </a:avLst>
          </a:prstGeom>
          <a:ln w="127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0" name="Connector: Elbow 119">
            <a:extLst>
              <a:ext uri="{FF2B5EF4-FFF2-40B4-BE49-F238E27FC236}">
                <a16:creationId xmlns:a16="http://schemas.microsoft.com/office/drawing/2014/main" id="{E7D2D876-0752-4BB5-8091-1725960BA004}"/>
              </a:ext>
            </a:extLst>
          </p:cNvPr>
          <p:cNvCxnSpPr>
            <a:cxnSpLocks/>
            <a:stCxn id="12" idx="0"/>
            <a:endCxn id="3" idx="3"/>
          </p:cNvCxnSpPr>
          <p:nvPr/>
        </p:nvCxnSpPr>
        <p:spPr>
          <a:xfrm rot="16200000" flipV="1">
            <a:off x="6926111" y="694188"/>
            <a:ext cx="347470" cy="6144871"/>
          </a:xfrm>
          <a:prstGeom prst="bentConnector2">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1F0ED250-946D-4C20-8081-715F2467CF36}"/>
              </a:ext>
            </a:extLst>
          </p:cNvPr>
          <p:cNvCxnSpPr>
            <a:stCxn id="2" idx="1"/>
            <a:endCxn id="3" idx="3"/>
          </p:cNvCxnSpPr>
          <p:nvPr/>
        </p:nvCxnSpPr>
        <p:spPr>
          <a:xfrm flipH="1" flipV="1">
            <a:off x="4027410" y="3592889"/>
            <a:ext cx="4357765" cy="2663"/>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5" name="Connector: Elbow 124">
            <a:extLst>
              <a:ext uri="{FF2B5EF4-FFF2-40B4-BE49-F238E27FC236}">
                <a16:creationId xmlns:a16="http://schemas.microsoft.com/office/drawing/2014/main" id="{4C0ACCCF-14EA-4196-AEA9-107B15CA647C}"/>
              </a:ext>
            </a:extLst>
          </p:cNvPr>
          <p:cNvCxnSpPr>
            <a:stCxn id="3" idx="2"/>
            <a:endCxn id="11" idx="0"/>
          </p:cNvCxnSpPr>
          <p:nvPr/>
        </p:nvCxnSpPr>
        <p:spPr>
          <a:xfrm rot="16200000" flipH="1">
            <a:off x="6006846" y="1512419"/>
            <a:ext cx="778361" cy="5151232"/>
          </a:xfrm>
          <a:prstGeom prst="bentConnector3">
            <a:avLst>
              <a:gd name="adj1" fmla="val 50000"/>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8" name="Connector: Elbow 127">
            <a:extLst>
              <a:ext uri="{FF2B5EF4-FFF2-40B4-BE49-F238E27FC236}">
                <a16:creationId xmlns:a16="http://schemas.microsoft.com/office/drawing/2014/main" id="{5F7F9FD1-1EBB-4BD9-BEFC-B0C7F9315508}"/>
              </a:ext>
            </a:extLst>
          </p:cNvPr>
          <p:cNvCxnSpPr>
            <a:stCxn id="11" idx="3"/>
            <a:endCxn id="12" idx="2"/>
          </p:cNvCxnSpPr>
          <p:nvPr/>
        </p:nvCxnSpPr>
        <p:spPr>
          <a:xfrm flipV="1">
            <a:off x="9421642" y="4585119"/>
            <a:ext cx="750639" cy="251347"/>
          </a:xfrm>
          <a:prstGeom prst="bentConnector2">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1" name="Connector: Elbow 140">
            <a:extLst>
              <a:ext uri="{FF2B5EF4-FFF2-40B4-BE49-F238E27FC236}">
                <a16:creationId xmlns:a16="http://schemas.microsoft.com/office/drawing/2014/main" id="{CBE3025D-BE44-4926-8630-A073B4B10C68}"/>
              </a:ext>
            </a:extLst>
          </p:cNvPr>
          <p:cNvCxnSpPr>
            <a:cxnSpLocks/>
            <a:stCxn id="9" idx="1"/>
            <a:endCxn id="3" idx="0"/>
          </p:cNvCxnSpPr>
          <p:nvPr/>
        </p:nvCxnSpPr>
        <p:spPr>
          <a:xfrm rot="10800000" flipV="1">
            <a:off x="3820410" y="2779728"/>
            <a:ext cx="2019524" cy="707193"/>
          </a:xfrm>
          <a:prstGeom prst="bentConnector2">
            <a:avLst/>
          </a:prstGeom>
          <a:ln w="127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3" name="Connector: Elbow 142">
            <a:extLst>
              <a:ext uri="{FF2B5EF4-FFF2-40B4-BE49-F238E27FC236}">
                <a16:creationId xmlns:a16="http://schemas.microsoft.com/office/drawing/2014/main" id="{C3F0A48F-0F4A-4E1F-AD32-CEAD57D3AAB0}"/>
              </a:ext>
            </a:extLst>
          </p:cNvPr>
          <p:cNvCxnSpPr>
            <a:stCxn id="9" idx="3"/>
            <a:endCxn id="48" idx="2"/>
          </p:cNvCxnSpPr>
          <p:nvPr/>
        </p:nvCxnSpPr>
        <p:spPr>
          <a:xfrm flipV="1">
            <a:off x="6443946" y="2557855"/>
            <a:ext cx="3505098" cy="221874"/>
          </a:xfrm>
          <a:prstGeom prst="bentConnector2">
            <a:avLst/>
          </a:prstGeom>
          <a:ln w="127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7" name="Connector: Elbow 156">
            <a:extLst>
              <a:ext uri="{FF2B5EF4-FFF2-40B4-BE49-F238E27FC236}">
                <a16:creationId xmlns:a16="http://schemas.microsoft.com/office/drawing/2014/main" id="{7D07F197-CA49-4507-BEDB-739FF0812A9F}"/>
              </a:ext>
            </a:extLst>
          </p:cNvPr>
          <p:cNvCxnSpPr>
            <a:stCxn id="3" idx="1"/>
            <a:endCxn id="57" idx="3"/>
          </p:cNvCxnSpPr>
          <p:nvPr/>
        </p:nvCxnSpPr>
        <p:spPr>
          <a:xfrm rot="10800000">
            <a:off x="3173076" y="3592889"/>
            <a:ext cx="440334" cy="1"/>
          </a:xfrm>
          <a:prstGeom prst="bentConnector3">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5AE5987-EE55-4CFF-B0B8-FEA07EB8C8A8}"/>
              </a:ext>
            </a:extLst>
          </p:cNvPr>
          <p:cNvSpPr txBox="1"/>
          <p:nvPr/>
        </p:nvSpPr>
        <p:spPr>
          <a:xfrm>
            <a:off x="5886348" y="2567266"/>
            <a:ext cx="477493" cy="276999"/>
          </a:xfrm>
          <a:prstGeom prst="rect">
            <a:avLst/>
          </a:prstGeom>
          <a:noFill/>
        </p:spPr>
        <p:txBody>
          <a:bodyPr wrap="square" rtlCol="0">
            <a:spAutoFit/>
          </a:bodyPr>
          <a:lstStyle/>
          <a:p>
            <a:r>
              <a:rPr lang="en-US" sz="1200" dirty="0" err="1"/>
              <a:t>WiFi</a:t>
            </a:r>
            <a:endParaRPr lang="en-US" sz="1200" dirty="0"/>
          </a:p>
        </p:txBody>
      </p:sp>
    </p:spTree>
    <p:extLst>
      <p:ext uri="{BB962C8B-B14F-4D97-AF65-F5344CB8AC3E}">
        <p14:creationId xmlns:p14="http://schemas.microsoft.com/office/powerpoint/2010/main" val="66431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4"/>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12"/>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51"/>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49"/>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1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4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4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8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animBg="1"/>
      <p:bldP spid="53" grpId="0" animBg="1"/>
      <p:bldP spid="50" grpId="0" animBg="1"/>
      <p:bldP spid="62" grpId="0" animBg="1"/>
      <p:bldP spid="73" grpId="0"/>
      <p:bldP spid="74" grpId="0"/>
      <p:bldP spid="7" grpId="0" animBg="1"/>
      <p:bldP spid="42" grpId="0" animBg="1"/>
      <p:bldP spid="49" grpId="0" animBg="1"/>
      <p:bldP spid="49" grpId="1"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3C65D356-72F6-4A19-9E89-2DBB49DDB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3870" y="2344608"/>
            <a:ext cx="720000" cy="564001"/>
          </a:xfrm>
          <a:prstGeom prst="rect">
            <a:avLst/>
          </a:prstGeom>
        </p:spPr>
      </p:pic>
      <p:sp>
        <p:nvSpPr>
          <p:cNvPr id="49" name="Rectangle: Rounded Corners 48">
            <a:extLst>
              <a:ext uri="{FF2B5EF4-FFF2-40B4-BE49-F238E27FC236}">
                <a16:creationId xmlns:a16="http://schemas.microsoft.com/office/drawing/2014/main" id="{5A89B3CD-9F51-4823-B959-BA36E77C47AE}"/>
              </a:ext>
            </a:extLst>
          </p:cNvPr>
          <p:cNvSpPr/>
          <p:nvPr/>
        </p:nvSpPr>
        <p:spPr>
          <a:xfrm>
            <a:off x="5697236" y="978673"/>
            <a:ext cx="870553" cy="303727"/>
          </a:xfrm>
          <a:prstGeom prst="roundRect">
            <a:avLst/>
          </a:prstGeom>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Hosted</a:t>
            </a:r>
            <a:endParaRPr lang="LID4096" sz="1400" b="1">
              <a:solidFill>
                <a:schemeClr val="tx1"/>
              </a:solidFill>
            </a:endParaRPr>
          </a:p>
        </p:txBody>
      </p:sp>
      <p:sp>
        <p:nvSpPr>
          <p:cNvPr id="59" name="Rectangle: Rounded Corners 58">
            <a:extLst>
              <a:ext uri="{FF2B5EF4-FFF2-40B4-BE49-F238E27FC236}">
                <a16:creationId xmlns:a16="http://schemas.microsoft.com/office/drawing/2014/main" id="{287CA204-C0EF-4DC3-8E87-06C23FC3A4FD}"/>
              </a:ext>
            </a:extLst>
          </p:cNvPr>
          <p:cNvSpPr/>
          <p:nvPr/>
        </p:nvSpPr>
        <p:spPr>
          <a:xfrm>
            <a:off x="5551915" y="3820520"/>
            <a:ext cx="1153625" cy="346778"/>
          </a:xfrm>
          <a:prstGeom prst="roundRect">
            <a:avLst/>
          </a:prstGeom>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On-premesis</a:t>
            </a:r>
            <a:endParaRPr lang="LID4096" sz="1400" b="1" dirty="0">
              <a:solidFill>
                <a:schemeClr val="tx1"/>
              </a:solidFill>
            </a:endParaRPr>
          </a:p>
        </p:txBody>
      </p:sp>
      <p:pic>
        <p:nvPicPr>
          <p:cNvPr id="33" name="Graphic 7">
            <a:hlinkClick r:id="rId4" action="ppaction://hlinksldjump"/>
            <a:extLst>
              <a:ext uri="{FF2B5EF4-FFF2-40B4-BE49-F238E27FC236}">
                <a16:creationId xmlns:a16="http://schemas.microsoft.com/office/drawing/2014/main" id="{D6CB1213-DFB1-42E3-BC5A-2380B4C292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96355" y="5838430"/>
            <a:ext cx="360000" cy="360000"/>
          </a:xfrm>
          <a:prstGeom prst="rect">
            <a:avLst/>
          </a:prstGeom>
        </p:spPr>
      </p:pic>
      <p:pic>
        <p:nvPicPr>
          <p:cNvPr id="34" name="Graphic 8">
            <a:hlinkClick r:id="rId6" action="ppaction://hlinksldjump"/>
            <a:extLst>
              <a:ext uri="{FF2B5EF4-FFF2-40B4-BE49-F238E27FC236}">
                <a16:creationId xmlns:a16="http://schemas.microsoft.com/office/drawing/2014/main" id="{F1535CB4-41E7-4B40-A7BD-B03FBCE222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384" y="5838430"/>
            <a:ext cx="360000" cy="360000"/>
          </a:xfrm>
          <a:prstGeom prst="rect">
            <a:avLst/>
          </a:prstGeom>
        </p:spPr>
      </p:pic>
      <p:sp>
        <p:nvSpPr>
          <p:cNvPr id="35" name="Cloud 34">
            <a:extLst>
              <a:ext uri="{FF2B5EF4-FFF2-40B4-BE49-F238E27FC236}">
                <a16:creationId xmlns:a16="http://schemas.microsoft.com/office/drawing/2014/main" id="{9A14D25D-2496-4622-A02C-98CB25BA79DD}"/>
              </a:ext>
            </a:extLst>
          </p:cNvPr>
          <p:cNvSpPr/>
          <p:nvPr/>
        </p:nvSpPr>
        <p:spPr>
          <a:xfrm>
            <a:off x="5546915" y="2294351"/>
            <a:ext cx="1163625" cy="698667"/>
          </a:xfrm>
          <a:prstGeom prst="cloud">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1000" dirty="0">
                <a:effectLst/>
                <a:ea typeface="Calibri" panose="020F0502020204030204" pitchFamily="34" charset="0"/>
                <a:cs typeface="Times New Roman" panose="02020603050405020304" pitchFamily="18" charset="0"/>
              </a:rPr>
              <a:t>ITSP</a:t>
            </a:r>
          </a:p>
          <a:p>
            <a:pPr algn="ctr"/>
            <a:r>
              <a:rPr lang="da-DK" sz="1000" dirty="0">
                <a:effectLst/>
                <a:ea typeface="Calibri" panose="020F0502020204030204" pitchFamily="34" charset="0"/>
                <a:cs typeface="Times New Roman" panose="02020603050405020304" pitchFamily="18" charset="0"/>
              </a:rPr>
              <a:t>Internet</a:t>
            </a:r>
            <a:endParaRPr sz="1000" dirty="0">
              <a:effectLst/>
              <a:ea typeface="Calibri" panose="020F0502020204030204" pitchFamily="34" charset="0"/>
              <a:cs typeface="Times New Roman" panose="02020603050405020304" pitchFamily="18" charset="0"/>
            </a:endParaRPr>
          </a:p>
        </p:txBody>
      </p:sp>
      <p:pic>
        <p:nvPicPr>
          <p:cNvPr id="36" name="Picture 35" descr="File:OSBizS3.png">
            <a:extLst>
              <a:ext uri="{FF2B5EF4-FFF2-40B4-BE49-F238E27FC236}">
                <a16:creationId xmlns:a16="http://schemas.microsoft.com/office/drawing/2014/main" id="{0A032332-1045-4DA1-BA86-0618B0C4C55A}"/>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2479636" y="1087445"/>
            <a:ext cx="757771" cy="683394"/>
          </a:xfrm>
          <a:prstGeom prst="rect">
            <a:avLst/>
          </a:prstGeom>
          <a:noFill/>
          <a:ln>
            <a:noFill/>
          </a:ln>
        </p:spPr>
      </p:pic>
      <p:pic>
        <p:nvPicPr>
          <p:cNvPr id="37" name="Grafik 3">
            <a:extLst>
              <a:ext uri="{FF2B5EF4-FFF2-40B4-BE49-F238E27FC236}">
                <a16:creationId xmlns:a16="http://schemas.microsoft.com/office/drawing/2014/main" id="{4AA97028-6713-4D66-8895-FA2D85D02F9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45090" y="1432577"/>
            <a:ext cx="252000" cy="490023"/>
          </a:xfrm>
          <a:prstGeom prst="rect">
            <a:avLst/>
          </a:prstGeom>
        </p:spPr>
      </p:pic>
      <p:pic>
        <p:nvPicPr>
          <p:cNvPr id="47" name="Picture 46">
            <a:extLst>
              <a:ext uri="{FF2B5EF4-FFF2-40B4-BE49-F238E27FC236}">
                <a16:creationId xmlns:a16="http://schemas.microsoft.com/office/drawing/2014/main" id="{8D1F2150-EB7C-49D6-9084-DB55A7C4CF9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64353" y="1367102"/>
            <a:ext cx="507876" cy="624138"/>
          </a:xfrm>
          <a:prstGeom prst="rect">
            <a:avLst/>
          </a:prstGeom>
        </p:spPr>
      </p:pic>
      <p:pic>
        <p:nvPicPr>
          <p:cNvPr id="48" name="Picture 47" descr="Switch Network" title="Switch Network Inhouse">
            <a:extLst>
              <a:ext uri="{FF2B5EF4-FFF2-40B4-BE49-F238E27FC236}">
                <a16:creationId xmlns:a16="http://schemas.microsoft.com/office/drawing/2014/main" id="{73CB2D53-85B5-4EA1-AED4-F18423BBFD64}"/>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3665744" y="1296471"/>
            <a:ext cx="415288" cy="265393"/>
          </a:xfrm>
          <a:prstGeom prst="rect">
            <a:avLst/>
          </a:prstGeom>
          <a:noFill/>
          <a:ln>
            <a:noFill/>
          </a:ln>
        </p:spPr>
      </p:pic>
      <p:pic>
        <p:nvPicPr>
          <p:cNvPr id="50" name="Picture 49" descr="Router Visio">
            <a:extLst>
              <a:ext uri="{FF2B5EF4-FFF2-40B4-BE49-F238E27FC236}">
                <a16:creationId xmlns:a16="http://schemas.microsoft.com/office/drawing/2014/main" id="{9C3BC415-B7E0-4F1F-882A-98C7CC70BC41}"/>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4487130" y="1260596"/>
            <a:ext cx="396491" cy="345011"/>
          </a:xfrm>
          <a:prstGeom prst="rect">
            <a:avLst/>
          </a:prstGeom>
          <a:noFill/>
          <a:ln>
            <a:noFill/>
          </a:ln>
        </p:spPr>
      </p:pic>
      <p:pic>
        <p:nvPicPr>
          <p:cNvPr id="53" name="Picture 52" descr="Switch Network" title="Switch Network Inhouse">
            <a:extLst>
              <a:ext uri="{FF2B5EF4-FFF2-40B4-BE49-F238E27FC236}">
                <a16:creationId xmlns:a16="http://schemas.microsoft.com/office/drawing/2014/main" id="{0D881E4B-441E-45DE-8293-EF8DAFC89E14}"/>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8335864" y="2510819"/>
            <a:ext cx="415288" cy="265393"/>
          </a:xfrm>
          <a:prstGeom prst="rect">
            <a:avLst/>
          </a:prstGeom>
          <a:noFill/>
          <a:ln>
            <a:noFill/>
          </a:ln>
        </p:spPr>
      </p:pic>
      <p:pic>
        <p:nvPicPr>
          <p:cNvPr id="54" name="Picture 53" descr="Router Visio">
            <a:extLst>
              <a:ext uri="{FF2B5EF4-FFF2-40B4-BE49-F238E27FC236}">
                <a16:creationId xmlns:a16="http://schemas.microsoft.com/office/drawing/2014/main" id="{C6BE4A2A-2479-4A37-8175-4222CC96FDDE}"/>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7569787" y="2471012"/>
            <a:ext cx="415288" cy="345011"/>
          </a:xfrm>
          <a:prstGeom prst="rect">
            <a:avLst/>
          </a:prstGeom>
          <a:noFill/>
          <a:ln>
            <a:noFill/>
          </a:ln>
        </p:spPr>
      </p:pic>
      <p:pic>
        <p:nvPicPr>
          <p:cNvPr id="55" name="Picture 54">
            <a:extLst>
              <a:ext uri="{FF2B5EF4-FFF2-40B4-BE49-F238E27FC236}">
                <a16:creationId xmlns:a16="http://schemas.microsoft.com/office/drawing/2014/main" id="{A45D605E-8D29-4E86-83DC-342D2828369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35864" y="1715617"/>
            <a:ext cx="435245" cy="435245"/>
          </a:xfrm>
          <a:prstGeom prst="rect">
            <a:avLst/>
          </a:prstGeom>
        </p:spPr>
      </p:pic>
      <p:pic>
        <p:nvPicPr>
          <p:cNvPr id="56" name="Grafik 3">
            <a:extLst>
              <a:ext uri="{FF2B5EF4-FFF2-40B4-BE49-F238E27FC236}">
                <a16:creationId xmlns:a16="http://schemas.microsoft.com/office/drawing/2014/main" id="{E1129BC8-25DE-4098-A037-F3F14668080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71870" y="1687956"/>
            <a:ext cx="252000" cy="490023"/>
          </a:xfrm>
          <a:prstGeom prst="rect">
            <a:avLst/>
          </a:prstGeom>
        </p:spPr>
      </p:pic>
      <p:cxnSp>
        <p:nvCxnSpPr>
          <p:cNvPr id="58" name="Straight Arrow Connector 57">
            <a:extLst>
              <a:ext uri="{FF2B5EF4-FFF2-40B4-BE49-F238E27FC236}">
                <a16:creationId xmlns:a16="http://schemas.microsoft.com/office/drawing/2014/main" id="{C4770324-2745-4ADC-8653-078068C73BE4}"/>
              </a:ext>
            </a:extLst>
          </p:cNvPr>
          <p:cNvCxnSpPr>
            <a:cxnSpLocks/>
            <a:stCxn id="36" idx="3"/>
            <a:endCxn id="48" idx="1"/>
          </p:cNvCxnSpPr>
          <p:nvPr/>
        </p:nvCxnSpPr>
        <p:spPr>
          <a:xfrm>
            <a:off x="3237407" y="1429142"/>
            <a:ext cx="428337" cy="2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28F8025-5ECC-4BC5-8F84-946C71388C89}"/>
              </a:ext>
            </a:extLst>
          </p:cNvPr>
          <p:cNvCxnSpPr>
            <a:cxnSpLocks/>
            <a:stCxn id="48" idx="3"/>
            <a:endCxn id="50" idx="1"/>
          </p:cNvCxnSpPr>
          <p:nvPr/>
        </p:nvCxnSpPr>
        <p:spPr>
          <a:xfrm>
            <a:off x="4081032" y="1429168"/>
            <a:ext cx="406098" cy="393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E1B127C3-7593-43E8-9A5B-BA3064B20051}"/>
              </a:ext>
            </a:extLst>
          </p:cNvPr>
          <p:cNvCxnSpPr>
            <a:cxnSpLocks/>
            <a:stCxn id="35" idx="0"/>
            <a:endCxn id="54" idx="1"/>
          </p:cNvCxnSpPr>
          <p:nvPr/>
        </p:nvCxnSpPr>
        <p:spPr>
          <a:xfrm flipV="1">
            <a:off x="6709570" y="2643518"/>
            <a:ext cx="860217" cy="1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2BE919D9-9574-4D9B-8C67-3E0730224B68}"/>
              </a:ext>
            </a:extLst>
          </p:cNvPr>
          <p:cNvCxnSpPr>
            <a:stCxn id="54" idx="3"/>
            <a:endCxn id="53" idx="1"/>
          </p:cNvCxnSpPr>
          <p:nvPr/>
        </p:nvCxnSpPr>
        <p:spPr>
          <a:xfrm flipV="1">
            <a:off x="7985075" y="2643516"/>
            <a:ext cx="350789" cy="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2C79EFB-AA24-4047-8AA2-C084BF28A9E3}"/>
              </a:ext>
            </a:extLst>
          </p:cNvPr>
          <p:cNvCxnSpPr>
            <a:stCxn id="55" idx="2"/>
            <a:endCxn id="53" idx="0"/>
          </p:cNvCxnSpPr>
          <p:nvPr/>
        </p:nvCxnSpPr>
        <p:spPr>
          <a:xfrm flipH="1">
            <a:off x="8543508" y="2150862"/>
            <a:ext cx="9979" cy="35995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B0DF1ACD-2507-4236-A43A-946D19AECE6A}"/>
              </a:ext>
            </a:extLst>
          </p:cNvPr>
          <p:cNvCxnSpPr>
            <a:stCxn id="55" idx="3"/>
            <a:endCxn id="56" idx="1"/>
          </p:cNvCxnSpPr>
          <p:nvPr/>
        </p:nvCxnSpPr>
        <p:spPr>
          <a:xfrm flipV="1">
            <a:off x="8771109" y="1932968"/>
            <a:ext cx="400761" cy="2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A26A4D2B-3159-4422-9D37-E1FC3DCAA7F2}"/>
              </a:ext>
            </a:extLst>
          </p:cNvPr>
          <p:cNvCxnSpPr>
            <a:cxnSpLocks/>
            <a:stCxn id="35" idx="3"/>
            <a:endCxn id="47" idx="2"/>
          </p:cNvCxnSpPr>
          <p:nvPr/>
        </p:nvCxnSpPr>
        <p:spPr>
          <a:xfrm flipH="1" flipV="1">
            <a:off x="6118291" y="1991240"/>
            <a:ext cx="10437" cy="34305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423867EB-4918-409E-ADC4-742DE1CA36E3}"/>
              </a:ext>
            </a:extLst>
          </p:cNvPr>
          <p:cNvCxnSpPr>
            <a:cxnSpLocks/>
            <a:stCxn id="47" idx="3"/>
            <a:endCxn id="37" idx="1"/>
          </p:cNvCxnSpPr>
          <p:nvPr/>
        </p:nvCxnSpPr>
        <p:spPr>
          <a:xfrm flipV="1">
            <a:off x="6372229" y="1677589"/>
            <a:ext cx="372861" cy="158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8157C603-12EE-4434-80E2-57C2E2D7D3ED}"/>
              </a:ext>
            </a:extLst>
          </p:cNvPr>
          <p:cNvSpPr/>
          <p:nvPr/>
        </p:nvSpPr>
        <p:spPr>
          <a:xfrm>
            <a:off x="2324024" y="917993"/>
            <a:ext cx="2652935" cy="9487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4" name="Rectangle 73">
            <a:extLst>
              <a:ext uri="{FF2B5EF4-FFF2-40B4-BE49-F238E27FC236}">
                <a16:creationId xmlns:a16="http://schemas.microsoft.com/office/drawing/2014/main" id="{9A32CC31-6B6A-4B34-B8C2-08875BC41238}"/>
              </a:ext>
            </a:extLst>
          </p:cNvPr>
          <p:cNvSpPr/>
          <p:nvPr/>
        </p:nvSpPr>
        <p:spPr>
          <a:xfrm>
            <a:off x="7278306" y="1429143"/>
            <a:ext cx="2610847" cy="16080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cxnSp>
        <p:nvCxnSpPr>
          <p:cNvPr id="6" name="Straight Arrow Connector 5">
            <a:extLst>
              <a:ext uri="{FF2B5EF4-FFF2-40B4-BE49-F238E27FC236}">
                <a16:creationId xmlns:a16="http://schemas.microsoft.com/office/drawing/2014/main" id="{2898BC21-24CA-4819-9C87-645CA2F3EEFC}"/>
              </a:ext>
            </a:extLst>
          </p:cNvPr>
          <p:cNvCxnSpPr>
            <a:stCxn id="53" idx="3"/>
            <a:endCxn id="23" idx="1"/>
          </p:cNvCxnSpPr>
          <p:nvPr/>
        </p:nvCxnSpPr>
        <p:spPr>
          <a:xfrm flipV="1">
            <a:off x="8751152" y="2626609"/>
            <a:ext cx="312718" cy="1690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9" name="Picture 88">
            <a:extLst>
              <a:ext uri="{FF2B5EF4-FFF2-40B4-BE49-F238E27FC236}">
                <a16:creationId xmlns:a16="http://schemas.microsoft.com/office/drawing/2014/main" id="{AB554B3E-8FAB-4CAD-AED5-093270C8A0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1530" y="5237939"/>
            <a:ext cx="720000" cy="564001"/>
          </a:xfrm>
          <a:prstGeom prst="rect">
            <a:avLst/>
          </a:prstGeom>
        </p:spPr>
      </p:pic>
      <p:pic>
        <p:nvPicPr>
          <p:cNvPr id="91" name="Grafik 3">
            <a:extLst>
              <a:ext uri="{FF2B5EF4-FFF2-40B4-BE49-F238E27FC236}">
                <a16:creationId xmlns:a16="http://schemas.microsoft.com/office/drawing/2014/main" id="{6DD78FEE-054E-4500-B092-39F81F54AC1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45090" y="4255384"/>
            <a:ext cx="252000" cy="490023"/>
          </a:xfrm>
          <a:prstGeom prst="rect">
            <a:avLst/>
          </a:prstGeom>
        </p:spPr>
      </p:pic>
      <p:pic>
        <p:nvPicPr>
          <p:cNvPr id="92" name="Picture 91">
            <a:extLst>
              <a:ext uri="{FF2B5EF4-FFF2-40B4-BE49-F238E27FC236}">
                <a16:creationId xmlns:a16="http://schemas.microsoft.com/office/drawing/2014/main" id="{2210C50F-06D3-40B7-B13A-5AB8B9FC744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73598" y="4188327"/>
            <a:ext cx="507876" cy="624138"/>
          </a:xfrm>
          <a:prstGeom prst="rect">
            <a:avLst/>
          </a:prstGeom>
        </p:spPr>
      </p:pic>
      <p:pic>
        <p:nvPicPr>
          <p:cNvPr id="93" name="Picture 92" descr="Switch Network" title="Switch Network Inhouse">
            <a:extLst>
              <a:ext uri="{FF2B5EF4-FFF2-40B4-BE49-F238E27FC236}">
                <a16:creationId xmlns:a16="http://schemas.microsoft.com/office/drawing/2014/main" id="{E4B4FC0C-E335-45A4-88DB-5D1AAF2A730A}"/>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8288208" y="5390067"/>
            <a:ext cx="415288" cy="265393"/>
          </a:xfrm>
          <a:prstGeom prst="rect">
            <a:avLst/>
          </a:prstGeom>
          <a:noFill/>
          <a:ln>
            <a:noFill/>
          </a:ln>
        </p:spPr>
      </p:pic>
      <p:pic>
        <p:nvPicPr>
          <p:cNvPr id="94" name="Picture 93" descr="Router Visio">
            <a:extLst>
              <a:ext uri="{FF2B5EF4-FFF2-40B4-BE49-F238E27FC236}">
                <a16:creationId xmlns:a16="http://schemas.microsoft.com/office/drawing/2014/main" id="{00FB2C83-90BD-4D0C-A4A5-98CD8D5DBF7F}"/>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7439156" y="5345197"/>
            <a:ext cx="415288" cy="345011"/>
          </a:xfrm>
          <a:prstGeom prst="rect">
            <a:avLst/>
          </a:prstGeom>
          <a:noFill/>
          <a:ln>
            <a:noFill/>
          </a:ln>
        </p:spPr>
      </p:pic>
      <p:pic>
        <p:nvPicPr>
          <p:cNvPr id="96" name="Picture 95">
            <a:extLst>
              <a:ext uri="{FF2B5EF4-FFF2-40B4-BE49-F238E27FC236}">
                <a16:creationId xmlns:a16="http://schemas.microsoft.com/office/drawing/2014/main" id="{1C05C618-0E7F-48C7-9E85-4F73D110943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79940" y="4641032"/>
            <a:ext cx="435245" cy="435245"/>
          </a:xfrm>
          <a:prstGeom prst="rect">
            <a:avLst/>
          </a:prstGeom>
        </p:spPr>
      </p:pic>
      <p:pic>
        <p:nvPicPr>
          <p:cNvPr id="98" name="Grafik 3">
            <a:extLst>
              <a:ext uri="{FF2B5EF4-FFF2-40B4-BE49-F238E27FC236}">
                <a16:creationId xmlns:a16="http://schemas.microsoft.com/office/drawing/2014/main" id="{6CCCEE10-63E2-4D3D-B72D-AEFF8D8CD5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97023" y="4613653"/>
            <a:ext cx="252000" cy="490023"/>
          </a:xfrm>
          <a:prstGeom prst="rect">
            <a:avLst/>
          </a:prstGeom>
        </p:spPr>
      </p:pic>
      <p:cxnSp>
        <p:nvCxnSpPr>
          <p:cNvPr id="99" name="Straight Arrow Connector 98">
            <a:extLst>
              <a:ext uri="{FF2B5EF4-FFF2-40B4-BE49-F238E27FC236}">
                <a16:creationId xmlns:a16="http://schemas.microsoft.com/office/drawing/2014/main" id="{9755D86A-9C3B-419A-9046-D3E1693EDBE9}"/>
              </a:ext>
            </a:extLst>
          </p:cNvPr>
          <p:cNvCxnSpPr>
            <a:cxnSpLocks/>
            <a:stCxn id="118" idx="0"/>
            <a:endCxn id="94" idx="1"/>
          </p:cNvCxnSpPr>
          <p:nvPr/>
        </p:nvCxnSpPr>
        <p:spPr>
          <a:xfrm>
            <a:off x="6712454" y="5515928"/>
            <a:ext cx="726702" cy="177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817CB208-11C5-48EB-8379-3AF8103DC3C9}"/>
              </a:ext>
            </a:extLst>
          </p:cNvPr>
          <p:cNvCxnSpPr>
            <a:stCxn id="94" idx="3"/>
            <a:endCxn id="93" idx="1"/>
          </p:cNvCxnSpPr>
          <p:nvPr/>
        </p:nvCxnSpPr>
        <p:spPr>
          <a:xfrm>
            <a:off x="7854444" y="5517703"/>
            <a:ext cx="433764" cy="506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41DD4662-72A9-4AF4-AE8B-72C572FEE46B}"/>
              </a:ext>
            </a:extLst>
          </p:cNvPr>
          <p:cNvCxnSpPr>
            <a:stCxn id="96" idx="2"/>
            <a:endCxn id="93" idx="0"/>
          </p:cNvCxnSpPr>
          <p:nvPr/>
        </p:nvCxnSpPr>
        <p:spPr>
          <a:xfrm flipH="1">
            <a:off x="8495852" y="5076277"/>
            <a:ext cx="1711" cy="31379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2C51274A-F79E-4EB0-B40B-8452CEF9E7FF}"/>
              </a:ext>
            </a:extLst>
          </p:cNvPr>
          <p:cNvCxnSpPr>
            <a:stCxn id="96" idx="3"/>
            <a:endCxn id="98" idx="1"/>
          </p:cNvCxnSpPr>
          <p:nvPr/>
        </p:nvCxnSpPr>
        <p:spPr>
          <a:xfrm>
            <a:off x="8715185" y="4858655"/>
            <a:ext cx="381838" cy="1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92BAA921-4E34-452B-B47C-21D7CF405BEB}"/>
              </a:ext>
            </a:extLst>
          </p:cNvPr>
          <p:cNvCxnSpPr>
            <a:cxnSpLocks/>
            <a:stCxn id="92" idx="3"/>
            <a:endCxn id="91" idx="1"/>
          </p:cNvCxnSpPr>
          <p:nvPr/>
        </p:nvCxnSpPr>
        <p:spPr>
          <a:xfrm>
            <a:off x="6381474" y="4500396"/>
            <a:ext cx="36361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E44132E4-40FA-4A0C-82FE-4D3C33BF4CDC}"/>
              </a:ext>
            </a:extLst>
          </p:cNvPr>
          <p:cNvSpPr/>
          <p:nvPr/>
        </p:nvSpPr>
        <p:spPr>
          <a:xfrm>
            <a:off x="7278307" y="4352091"/>
            <a:ext cx="2610846" cy="15593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cxnSp>
        <p:nvCxnSpPr>
          <p:cNvPr id="106" name="Straight Arrow Connector 105">
            <a:extLst>
              <a:ext uri="{FF2B5EF4-FFF2-40B4-BE49-F238E27FC236}">
                <a16:creationId xmlns:a16="http://schemas.microsoft.com/office/drawing/2014/main" id="{3232A290-99DE-4867-BF26-EACE35DD1117}"/>
              </a:ext>
            </a:extLst>
          </p:cNvPr>
          <p:cNvCxnSpPr>
            <a:stCxn id="93" idx="3"/>
            <a:endCxn id="89" idx="1"/>
          </p:cNvCxnSpPr>
          <p:nvPr/>
        </p:nvCxnSpPr>
        <p:spPr>
          <a:xfrm flipV="1">
            <a:off x="8703496" y="5519940"/>
            <a:ext cx="298034" cy="28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7" name="Picture 106">
            <a:extLst>
              <a:ext uri="{FF2B5EF4-FFF2-40B4-BE49-F238E27FC236}">
                <a16:creationId xmlns:a16="http://schemas.microsoft.com/office/drawing/2014/main" id="{F623E79C-54A2-4550-831A-235AAD1A2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574" y="5221779"/>
            <a:ext cx="720000" cy="564001"/>
          </a:xfrm>
          <a:prstGeom prst="rect">
            <a:avLst/>
          </a:prstGeom>
        </p:spPr>
      </p:pic>
      <p:pic>
        <p:nvPicPr>
          <p:cNvPr id="108" name="Picture 107" descr="Switch Network" title="Switch Network Inhouse">
            <a:extLst>
              <a:ext uri="{FF2B5EF4-FFF2-40B4-BE49-F238E27FC236}">
                <a16:creationId xmlns:a16="http://schemas.microsoft.com/office/drawing/2014/main" id="{CB1D5F3C-76C2-4E8B-B2E8-3DB70DF04209}"/>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3484361" y="5371084"/>
            <a:ext cx="415288" cy="265393"/>
          </a:xfrm>
          <a:prstGeom prst="rect">
            <a:avLst/>
          </a:prstGeom>
          <a:noFill/>
          <a:ln>
            <a:noFill/>
          </a:ln>
        </p:spPr>
      </p:pic>
      <p:pic>
        <p:nvPicPr>
          <p:cNvPr id="109" name="Picture 108" descr="Router Visio">
            <a:extLst>
              <a:ext uri="{FF2B5EF4-FFF2-40B4-BE49-F238E27FC236}">
                <a16:creationId xmlns:a16="http://schemas.microsoft.com/office/drawing/2014/main" id="{436C32CC-16C5-4641-9D82-F0D70FB55898}"/>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4233030" y="5332973"/>
            <a:ext cx="415288" cy="345011"/>
          </a:xfrm>
          <a:prstGeom prst="rect">
            <a:avLst/>
          </a:prstGeom>
          <a:noFill/>
          <a:ln>
            <a:noFill/>
          </a:ln>
        </p:spPr>
      </p:pic>
      <p:pic>
        <p:nvPicPr>
          <p:cNvPr id="110" name="Picture 109">
            <a:extLst>
              <a:ext uri="{FF2B5EF4-FFF2-40B4-BE49-F238E27FC236}">
                <a16:creationId xmlns:a16="http://schemas.microsoft.com/office/drawing/2014/main" id="{9F994A69-DFD1-4771-97E7-880C14B0B7A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16991" y="4293626"/>
            <a:ext cx="435245" cy="435245"/>
          </a:xfrm>
          <a:prstGeom prst="rect">
            <a:avLst/>
          </a:prstGeom>
        </p:spPr>
      </p:pic>
      <p:pic>
        <p:nvPicPr>
          <p:cNvPr id="111" name="Grafik 3">
            <a:extLst>
              <a:ext uri="{FF2B5EF4-FFF2-40B4-BE49-F238E27FC236}">
                <a16:creationId xmlns:a16="http://schemas.microsoft.com/office/drawing/2014/main" id="{DCA1251B-25EE-486C-9DC6-C5E1B44148B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21369" y="4254425"/>
            <a:ext cx="252000" cy="490023"/>
          </a:xfrm>
          <a:prstGeom prst="rect">
            <a:avLst/>
          </a:prstGeom>
        </p:spPr>
      </p:pic>
      <p:cxnSp>
        <p:nvCxnSpPr>
          <p:cNvPr id="112" name="Straight Arrow Connector 111">
            <a:extLst>
              <a:ext uri="{FF2B5EF4-FFF2-40B4-BE49-F238E27FC236}">
                <a16:creationId xmlns:a16="http://schemas.microsoft.com/office/drawing/2014/main" id="{FB156913-3EA6-407A-A1D5-C9E178B800E8}"/>
              </a:ext>
            </a:extLst>
          </p:cNvPr>
          <p:cNvCxnSpPr>
            <a:cxnSpLocks/>
            <a:stCxn id="109" idx="1"/>
            <a:endCxn id="108" idx="3"/>
          </p:cNvCxnSpPr>
          <p:nvPr/>
        </p:nvCxnSpPr>
        <p:spPr>
          <a:xfrm flipH="1" flipV="1">
            <a:off x="3899649" y="5503781"/>
            <a:ext cx="333381" cy="169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A6064D4E-DFBE-404C-A72D-0B116DC0A46E}"/>
              </a:ext>
            </a:extLst>
          </p:cNvPr>
          <p:cNvCxnSpPr>
            <a:cxnSpLocks/>
            <a:stCxn id="110" idx="1"/>
            <a:endCxn id="111" idx="3"/>
          </p:cNvCxnSpPr>
          <p:nvPr/>
        </p:nvCxnSpPr>
        <p:spPr>
          <a:xfrm flipH="1" flipV="1">
            <a:off x="3073369" y="4499437"/>
            <a:ext cx="343622" cy="1181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AB842D8B-999F-4E22-8C71-05A7A63F049A}"/>
              </a:ext>
            </a:extLst>
          </p:cNvPr>
          <p:cNvSpPr/>
          <p:nvPr/>
        </p:nvSpPr>
        <p:spPr>
          <a:xfrm>
            <a:off x="2331835" y="4028393"/>
            <a:ext cx="2640826" cy="17573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cxnSp>
        <p:nvCxnSpPr>
          <p:cNvPr id="116" name="Straight Arrow Connector 115">
            <a:extLst>
              <a:ext uri="{FF2B5EF4-FFF2-40B4-BE49-F238E27FC236}">
                <a16:creationId xmlns:a16="http://schemas.microsoft.com/office/drawing/2014/main" id="{B979836F-74A2-421C-A76D-71E06A78D982}"/>
              </a:ext>
            </a:extLst>
          </p:cNvPr>
          <p:cNvCxnSpPr>
            <a:cxnSpLocks/>
            <a:stCxn id="108" idx="1"/>
            <a:endCxn id="107" idx="3"/>
          </p:cNvCxnSpPr>
          <p:nvPr/>
        </p:nvCxnSpPr>
        <p:spPr>
          <a:xfrm flipH="1" flipV="1">
            <a:off x="3148574" y="5503780"/>
            <a:ext cx="335787"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7" name="Picture 126" descr="File:OSBizS3.png">
            <a:extLst>
              <a:ext uri="{FF2B5EF4-FFF2-40B4-BE49-F238E27FC236}">
                <a16:creationId xmlns:a16="http://schemas.microsoft.com/office/drawing/2014/main" id="{CDC1E751-CA8D-4236-9C5C-159D5862AA76}"/>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828529" y="4205437"/>
            <a:ext cx="757771" cy="683394"/>
          </a:xfrm>
          <a:prstGeom prst="rect">
            <a:avLst/>
          </a:prstGeom>
          <a:noFill/>
          <a:ln>
            <a:noFill/>
          </a:ln>
        </p:spPr>
      </p:pic>
      <p:cxnSp>
        <p:nvCxnSpPr>
          <p:cNvPr id="136" name="Straight Arrow Connector 135">
            <a:extLst>
              <a:ext uri="{FF2B5EF4-FFF2-40B4-BE49-F238E27FC236}">
                <a16:creationId xmlns:a16="http://schemas.microsoft.com/office/drawing/2014/main" id="{B252F1CB-BD1C-4C80-A424-03D5918DB1EA}"/>
              </a:ext>
            </a:extLst>
          </p:cNvPr>
          <p:cNvCxnSpPr>
            <a:cxnSpLocks/>
            <a:stCxn id="109" idx="3"/>
            <a:endCxn id="118" idx="2"/>
          </p:cNvCxnSpPr>
          <p:nvPr/>
        </p:nvCxnSpPr>
        <p:spPr>
          <a:xfrm>
            <a:off x="4648318" y="5505479"/>
            <a:ext cx="905090" cy="1044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EC1DF50C-5E8B-488F-B660-A1AA983BC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0014" y="3044374"/>
            <a:ext cx="720000" cy="535258"/>
          </a:xfrm>
          <a:prstGeom prst="rect">
            <a:avLst/>
          </a:prstGeom>
        </p:spPr>
      </p:pic>
      <p:pic>
        <p:nvPicPr>
          <p:cNvPr id="61" name="Picture 60" descr="Switch Network" title="Switch Network Inhouse">
            <a:extLst>
              <a:ext uri="{FF2B5EF4-FFF2-40B4-BE49-F238E27FC236}">
                <a16:creationId xmlns:a16="http://schemas.microsoft.com/office/drawing/2014/main" id="{78BA246C-7175-47EA-A6FE-3A879151C393}"/>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3506229" y="3178461"/>
            <a:ext cx="415288" cy="251868"/>
          </a:xfrm>
          <a:prstGeom prst="rect">
            <a:avLst/>
          </a:prstGeom>
          <a:noFill/>
          <a:ln>
            <a:noFill/>
          </a:ln>
        </p:spPr>
      </p:pic>
      <p:pic>
        <p:nvPicPr>
          <p:cNvPr id="62" name="Picture 61" descr="Router Visio">
            <a:extLst>
              <a:ext uri="{FF2B5EF4-FFF2-40B4-BE49-F238E27FC236}">
                <a16:creationId xmlns:a16="http://schemas.microsoft.com/office/drawing/2014/main" id="{B0EB9FEB-CF12-4FDC-8CC8-D6DB109B9696}"/>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4260566" y="3136858"/>
            <a:ext cx="415288" cy="327428"/>
          </a:xfrm>
          <a:prstGeom prst="rect">
            <a:avLst/>
          </a:prstGeom>
          <a:noFill/>
          <a:ln>
            <a:noFill/>
          </a:ln>
        </p:spPr>
      </p:pic>
      <p:pic>
        <p:nvPicPr>
          <p:cNvPr id="67" name="Picture 66">
            <a:extLst>
              <a:ext uri="{FF2B5EF4-FFF2-40B4-BE49-F238E27FC236}">
                <a16:creationId xmlns:a16="http://schemas.microsoft.com/office/drawing/2014/main" id="{4CD8D23F-CA08-4621-9F78-8EA39C138A9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06229" y="2370194"/>
            <a:ext cx="435245" cy="435245"/>
          </a:xfrm>
          <a:prstGeom prst="rect">
            <a:avLst/>
          </a:prstGeom>
        </p:spPr>
      </p:pic>
      <p:pic>
        <p:nvPicPr>
          <p:cNvPr id="68" name="Grafik 3">
            <a:extLst>
              <a:ext uri="{FF2B5EF4-FFF2-40B4-BE49-F238E27FC236}">
                <a16:creationId xmlns:a16="http://schemas.microsoft.com/office/drawing/2014/main" id="{ECF87007-674A-4E3F-9D48-872D095D37D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92270" y="2334004"/>
            <a:ext cx="252000" cy="490023"/>
          </a:xfrm>
          <a:prstGeom prst="rect">
            <a:avLst/>
          </a:prstGeom>
        </p:spPr>
      </p:pic>
      <p:cxnSp>
        <p:nvCxnSpPr>
          <p:cNvPr id="75" name="Straight Arrow Connector 74">
            <a:extLst>
              <a:ext uri="{FF2B5EF4-FFF2-40B4-BE49-F238E27FC236}">
                <a16:creationId xmlns:a16="http://schemas.microsoft.com/office/drawing/2014/main" id="{8AEECD7E-EB6A-46F7-9DD7-36B298AE7685}"/>
              </a:ext>
            </a:extLst>
          </p:cNvPr>
          <p:cNvCxnSpPr>
            <a:cxnSpLocks/>
            <a:stCxn id="62" idx="1"/>
            <a:endCxn id="61" idx="3"/>
          </p:cNvCxnSpPr>
          <p:nvPr/>
        </p:nvCxnSpPr>
        <p:spPr>
          <a:xfrm flipH="1">
            <a:off x="3921517" y="3300572"/>
            <a:ext cx="339049" cy="38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AB3E6165-9F69-46B4-9620-C243C275700A}"/>
              </a:ext>
            </a:extLst>
          </p:cNvPr>
          <p:cNvCxnSpPr>
            <a:cxnSpLocks/>
            <a:stCxn id="67" idx="2"/>
            <a:endCxn id="61" idx="0"/>
          </p:cNvCxnSpPr>
          <p:nvPr/>
        </p:nvCxnSpPr>
        <p:spPr>
          <a:xfrm flipH="1">
            <a:off x="3713873" y="2805439"/>
            <a:ext cx="9979" cy="37302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45CC6040-71FF-451F-B59E-10C3D12975DC}"/>
              </a:ext>
            </a:extLst>
          </p:cNvPr>
          <p:cNvCxnSpPr>
            <a:cxnSpLocks/>
            <a:stCxn id="67" idx="1"/>
            <a:endCxn id="68" idx="3"/>
          </p:cNvCxnSpPr>
          <p:nvPr/>
        </p:nvCxnSpPr>
        <p:spPr>
          <a:xfrm flipH="1" flipV="1">
            <a:off x="3044270" y="2579016"/>
            <a:ext cx="461959" cy="88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DB26E639-0A3F-47EE-A6BD-F52E92D7DF2A}"/>
              </a:ext>
            </a:extLst>
          </p:cNvPr>
          <p:cNvSpPr/>
          <p:nvPr/>
        </p:nvSpPr>
        <p:spPr>
          <a:xfrm>
            <a:off x="2331835" y="2112562"/>
            <a:ext cx="2645124" cy="15197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cxnSp>
        <p:nvCxnSpPr>
          <p:cNvPr id="79" name="Straight Arrow Connector 78">
            <a:extLst>
              <a:ext uri="{FF2B5EF4-FFF2-40B4-BE49-F238E27FC236}">
                <a16:creationId xmlns:a16="http://schemas.microsoft.com/office/drawing/2014/main" id="{45C03C29-0876-416C-AB97-7E41CBF9FD5E}"/>
              </a:ext>
            </a:extLst>
          </p:cNvPr>
          <p:cNvCxnSpPr>
            <a:cxnSpLocks/>
            <a:stCxn id="61" idx="1"/>
            <a:endCxn id="60" idx="3"/>
          </p:cNvCxnSpPr>
          <p:nvPr/>
        </p:nvCxnSpPr>
        <p:spPr>
          <a:xfrm flipH="1">
            <a:off x="3170014" y="3304395"/>
            <a:ext cx="336215" cy="76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5" name="Rectangle: Rounded Corners 84">
            <a:extLst>
              <a:ext uri="{FF2B5EF4-FFF2-40B4-BE49-F238E27FC236}">
                <a16:creationId xmlns:a16="http://schemas.microsoft.com/office/drawing/2014/main" id="{CF1E1A21-0CD7-40A0-BE60-5252C46EC2B1}"/>
              </a:ext>
            </a:extLst>
          </p:cNvPr>
          <p:cNvSpPr/>
          <p:nvPr/>
        </p:nvSpPr>
        <p:spPr>
          <a:xfrm>
            <a:off x="3018174" y="822292"/>
            <a:ext cx="1295139" cy="346719"/>
          </a:xfrm>
          <a:prstGeom prst="roundRect">
            <a:avLst/>
          </a:prstGeom>
          <a:no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Hostingcenter</a:t>
            </a:r>
            <a:endParaRPr lang="LID4096" sz="1400" b="1" dirty="0">
              <a:solidFill>
                <a:schemeClr val="tx1"/>
              </a:solidFill>
            </a:endParaRPr>
          </a:p>
        </p:txBody>
      </p:sp>
      <p:sp>
        <p:nvSpPr>
          <p:cNvPr id="86" name="Rectangle: Rounded Corners 85">
            <a:extLst>
              <a:ext uri="{FF2B5EF4-FFF2-40B4-BE49-F238E27FC236}">
                <a16:creationId xmlns:a16="http://schemas.microsoft.com/office/drawing/2014/main" id="{9170C4AF-05AE-4080-892A-BF1173494015}"/>
              </a:ext>
            </a:extLst>
          </p:cNvPr>
          <p:cNvSpPr/>
          <p:nvPr/>
        </p:nvSpPr>
        <p:spPr>
          <a:xfrm>
            <a:off x="7278307" y="1438031"/>
            <a:ext cx="2610846" cy="184687"/>
          </a:xfrm>
          <a:prstGeom prst="roundRect">
            <a:avLst/>
          </a:prstGeom>
          <a:no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Home</a:t>
            </a:r>
            <a:endParaRPr lang="LID4096" sz="1400" b="1" dirty="0">
              <a:solidFill>
                <a:schemeClr val="tx1"/>
              </a:solidFill>
            </a:endParaRPr>
          </a:p>
        </p:txBody>
      </p:sp>
      <p:sp>
        <p:nvSpPr>
          <p:cNvPr id="87" name="Rectangle: Rounded Corners 86">
            <a:extLst>
              <a:ext uri="{FF2B5EF4-FFF2-40B4-BE49-F238E27FC236}">
                <a16:creationId xmlns:a16="http://schemas.microsoft.com/office/drawing/2014/main" id="{B4A56D27-3516-48F2-BF34-39CDE0AF3A15}"/>
              </a:ext>
            </a:extLst>
          </p:cNvPr>
          <p:cNvSpPr/>
          <p:nvPr/>
        </p:nvSpPr>
        <p:spPr>
          <a:xfrm>
            <a:off x="2324024" y="2111774"/>
            <a:ext cx="2655125" cy="210411"/>
          </a:xfrm>
          <a:prstGeom prst="roundRect">
            <a:avLst/>
          </a:prstGeom>
          <a:no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Company</a:t>
            </a:r>
            <a:endParaRPr lang="LID4096" sz="1400" b="1" dirty="0">
              <a:solidFill>
                <a:schemeClr val="tx1"/>
              </a:solidFill>
            </a:endParaRPr>
          </a:p>
        </p:txBody>
      </p:sp>
      <p:cxnSp>
        <p:nvCxnSpPr>
          <p:cNvPr id="11" name="Connector: Elbow 10">
            <a:extLst>
              <a:ext uri="{FF2B5EF4-FFF2-40B4-BE49-F238E27FC236}">
                <a16:creationId xmlns:a16="http://schemas.microsoft.com/office/drawing/2014/main" id="{1F93B0FF-A721-4CFE-A159-B4E692C6B67C}"/>
              </a:ext>
            </a:extLst>
          </p:cNvPr>
          <p:cNvCxnSpPr>
            <a:cxnSpLocks/>
            <a:stCxn id="62" idx="3"/>
            <a:endCxn id="35" idx="2"/>
          </p:cNvCxnSpPr>
          <p:nvPr/>
        </p:nvCxnSpPr>
        <p:spPr>
          <a:xfrm flipV="1">
            <a:off x="4675854" y="2643685"/>
            <a:ext cx="874670" cy="656887"/>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483BDB2D-289C-471B-9980-167558A58482}"/>
              </a:ext>
            </a:extLst>
          </p:cNvPr>
          <p:cNvCxnSpPr>
            <a:cxnSpLocks/>
            <a:stCxn id="35" idx="2"/>
            <a:endCxn id="50" idx="3"/>
          </p:cNvCxnSpPr>
          <p:nvPr/>
        </p:nvCxnSpPr>
        <p:spPr>
          <a:xfrm rot="10800000">
            <a:off x="4883622" y="1433103"/>
            <a:ext cx="666903" cy="1210583"/>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099774D0-005E-4949-BAB0-8249CCB5F330}"/>
              </a:ext>
            </a:extLst>
          </p:cNvPr>
          <p:cNvCxnSpPr>
            <a:cxnSpLocks/>
            <a:stCxn id="118" idx="3"/>
            <a:endCxn id="92" idx="2"/>
          </p:cNvCxnSpPr>
          <p:nvPr/>
        </p:nvCxnSpPr>
        <p:spPr>
          <a:xfrm flipH="1" flipV="1">
            <a:off x="6127536" y="4812465"/>
            <a:ext cx="4076" cy="39407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8" name="Cloud 117">
            <a:extLst>
              <a:ext uri="{FF2B5EF4-FFF2-40B4-BE49-F238E27FC236}">
                <a16:creationId xmlns:a16="http://schemas.microsoft.com/office/drawing/2014/main" id="{A8774BBE-2328-4B56-B9DF-C4DBC5A51294}"/>
              </a:ext>
            </a:extLst>
          </p:cNvPr>
          <p:cNvSpPr/>
          <p:nvPr/>
        </p:nvSpPr>
        <p:spPr>
          <a:xfrm>
            <a:off x="5549799" y="5166594"/>
            <a:ext cx="1163625" cy="698667"/>
          </a:xfrm>
          <a:prstGeom prst="cloud">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da-DK" sz="1000" dirty="0">
                <a:effectLst/>
                <a:ea typeface="Calibri" panose="020F0502020204030204" pitchFamily="34" charset="0"/>
                <a:cs typeface="Times New Roman" panose="02020603050405020304" pitchFamily="18" charset="0"/>
              </a:rPr>
              <a:t>ITSP</a:t>
            </a:r>
          </a:p>
          <a:p>
            <a:pPr algn="ctr"/>
            <a:r>
              <a:rPr lang="da-DK" sz="1000" dirty="0">
                <a:effectLst/>
                <a:ea typeface="Calibri" panose="020F0502020204030204" pitchFamily="34" charset="0"/>
                <a:cs typeface="Times New Roman" panose="02020603050405020304" pitchFamily="18" charset="0"/>
              </a:rPr>
              <a:t>Internet</a:t>
            </a:r>
            <a:endParaRPr sz="1000" dirty="0">
              <a:effectLst/>
              <a:ea typeface="Calibri" panose="020F0502020204030204" pitchFamily="34" charset="0"/>
              <a:cs typeface="Times New Roman" panose="02020603050405020304" pitchFamily="18" charset="0"/>
            </a:endParaRPr>
          </a:p>
        </p:txBody>
      </p:sp>
      <p:cxnSp>
        <p:nvCxnSpPr>
          <p:cNvPr id="135" name="Connector: Elbow 134">
            <a:extLst>
              <a:ext uri="{FF2B5EF4-FFF2-40B4-BE49-F238E27FC236}">
                <a16:creationId xmlns:a16="http://schemas.microsoft.com/office/drawing/2014/main" id="{08E16941-5CE2-46FA-838B-88B86E941D3F}"/>
              </a:ext>
            </a:extLst>
          </p:cNvPr>
          <p:cNvCxnSpPr>
            <a:stCxn id="108" idx="0"/>
            <a:endCxn id="110" idx="2"/>
          </p:cNvCxnSpPr>
          <p:nvPr/>
        </p:nvCxnSpPr>
        <p:spPr>
          <a:xfrm rot="16200000" flipV="1">
            <a:off x="3342204" y="5021282"/>
            <a:ext cx="642213" cy="57391"/>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8" name="Connector: Elbow 137">
            <a:extLst>
              <a:ext uri="{FF2B5EF4-FFF2-40B4-BE49-F238E27FC236}">
                <a16:creationId xmlns:a16="http://schemas.microsoft.com/office/drawing/2014/main" id="{6D8715A9-006A-4E26-90EF-FC73F8032152}"/>
              </a:ext>
            </a:extLst>
          </p:cNvPr>
          <p:cNvCxnSpPr>
            <a:stCxn id="108" idx="0"/>
            <a:endCxn id="127" idx="2"/>
          </p:cNvCxnSpPr>
          <p:nvPr/>
        </p:nvCxnSpPr>
        <p:spPr>
          <a:xfrm rot="5400000" flipH="1" flipV="1">
            <a:off x="3708584" y="4872253"/>
            <a:ext cx="482253" cy="515410"/>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Rectangle: Rounded Corners 79">
            <a:extLst>
              <a:ext uri="{FF2B5EF4-FFF2-40B4-BE49-F238E27FC236}">
                <a16:creationId xmlns:a16="http://schemas.microsoft.com/office/drawing/2014/main" id="{0C2F37EB-8677-46DF-8BC1-1248A8556A0C}"/>
              </a:ext>
            </a:extLst>
          </p:cNvPr>
          <p:cNvSpPr/>
          <p:nvPr/>
        </p:nvSpPr>
        <p:spPr>
          <a:xfrm>
            <a:off x="7276395" y="4349541"/>
            <a:ext cx="2610846" cy="184687"/>
          </a:xfrm>
          <a:prstGeom prst="roundRect">
            <a:avLst/>
          </a:prstGeom>
          <a:no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Home</a:t>
            </a:r>
            <a:endParaRPr lang="LID4096" sz="1400" b="1" dirty="0">
              <a:solidFill>
                <a:schemeClr val="tx1"/>
              </a:solidFill>
            </a:endParaRPr>
          </a:p>
        </p:txBody>
      </p:sp>
      <p:sp>
        <p:nvSpPr>
          <p:cNvPr id="81" name="Rectangle: Rounded Corners 80">
            <a:extLst>
              <a:ext uri="{FF2B5EF4-FFF2-40B4-BE49-F238E27FC236}">
                <a16:creationId xmlns:a16="http://schemas.microsoft.com/office/drawing/2014/main" id="{2E3F9344-5C69-4D3C-9453-01FA3CAEE1FB}"/>
              </a:ext>
            </a:extLst>
          </p:cNvPr>
          <p:cNvSpPr/>
          <p:nvPr/>
        </p:nvSpPr>
        <p:spPr>
          <a:xfrm>
            <a:off x="2328731" y="4030460"/>
            <a:ext cx="2655125" cy="210411"/>
          </a:xfrm>
          <a:prstGeom prst="roundRect">
            <a:avLst/>
          </a:prstGeom>
          <a:no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Company</a:t>
            </a:r>
            <a:endParaRPr lang="LID4096" sz="1400" b="1" dirty="0">
              <a:solidFill>
                <a:schemeClr val="tx1"/>
              </a:solidFill>
            </a:endParaRPr>
          </a:p>
        </p:txBody>
      </p:sp>
    </p:spTree>
    <p:extLst>
      <p:ext uri="{BB962C8B-B14F-4D97-AF65-F5344CB8AC3E}">
        <p14:creationId xmlns:p14="http://schemas.microsoft.com/office/powerpoint/2010/main" val="102261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105" grpId="0" animBg="1"/>
      <p:bldP spid="115" grpId="0" animBg="1"/>
      <p:bldP spid="118" grpId="0" animBg="1"/>
      <p:bldP spid="80"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D222E3-0D01-4648-8927-672A6181D872}"/>
              </a:ext>
            </a:extLst>
          </p:cNvPr>
          <p:cNvPicPr>
            <a:picLocks noChangeAspect="1"/>
          </p:cNvPicPr>
          <p:nvPr/>
        </p:nvPicPr>
        <p:blipFill>
          <a:blip r:embed="rId3"/>
          <a:stretch>
            <a:fillRect/>
          </a:stretch>
        </p:blipFill>
        <p:spPr>
          <a:xfrm>
            <a:off x="5265671" y="2687927"/>
            <a:ext cx="1681044" cy="15565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Rounded Corners 8">
            <a:extLst>
              <a:ext uri="{FF2B5EF4-FFF2-40B4-BE49-F238E27FC236}">
                <a16:creationId xmlns:a16="http://schemas.microsoft.com/office/drawing/2014/main" id="{AEEF0774-B3C5-4F6F-8FD8-A7AE5D023A02}"/>
              </a:ext>
            </a:extLst>
          </p:cNvPr>
          <p:cNvSpPr/>
          <p:nvPr/>
        </p:nvSpPr>
        <p:spPr>
          <a:xfrm>
            <a:off x="3204306" y="1788889"/>
            <a:ext cx="1440000" cy="4680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On-Premise</a:t>
            </a:r>
            <a:endParaRPr lang="LID4096" sz="1100" dirty="0"/>
          </a:p>
        </p:txBody>
      </p:sp>
      <p:sp>
        <p:nvSpPr>
          <p:cNvPr id="10" name="Rectangle: Rounded Corners 9">
            <a:extLst>
              <a:ext uri="{FF2B5EF4-FFF2-40B4-BE49-F238E27FC236}">
                <a16:creationId xmlns:a16="http://schemas.microsoft.com/office/drawing/2014/main" id="{00015167-7EFA-4621-916D-90C22DF2757B}"/>
              </a:ext>
            </a:extLst>
          </p:cNvPr>
          <p:cNvSpPr/>
          <p:nvPr/>
        </p:nvSpPr>
        <p:spPr>
          <a:xfrm>
            <a:off x="1043154" y="4279054"/>
            <a:ext cx="1440000" cy="4680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Hybrid</a:t>
            </a:r>
            <a:endParaRPr lang="LID4096" sz="1100"/>
          </a:p>
        </p:txBody>
      </p:sp>
      <p:sp>
        <p:nvSpPr>
          <p:cNvPr id="11" name="Rectangle: Rounded Corners 10">
            <a:extLst>
              <a:ext uri="{FF2B5EF4-FFF2-40B4-BE49-F238E27FC236}">
                <a16:creationId xmlns:a16="http://schemas.microsoft.com/office/drawing/2014/main" id="{1A583128-DF3A-49D2-BE82-5843B4797CD6}"/>
              </a:ext>
            </a:extLst>
          </p:cNvPr>
          <p:cNvSpPr/>
          <p:nvPr/>
        </p:nvSpPr>
        <p:spPr>
          <a:xfrm>
            <a:off x="3218386" y="1293229"/>
            <a:ext cx="1440000" cy="4680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Cloud</a:t>
            </a:r>
            <a:endParaRPr lang="LID4096" sz="1100"/>
          </a:p>
        </p:txBody>
      </p:sp>
      <p:sp>
        <p:nvSpPr>
          <p:cNvPr id="12" name="Rectangle: Rounded Corners 11">
            <a:extLst>
              <a:ext uri="{FF2B5EF4-FFF2-40B4-BE49-F238E27FC236}">
                <a16:creationId xmlns:a16="http://schemas.microsoft.com/office/drawing/2014/main" id="{50DD49A8-95E8-4C60-AD37-80C7345F16A0}"/>
              </a:ext>
            </a:extLst>
          </p:cNvPr>
          <p:cNvSpPr/>
          <p:nvPr/>
        </p:nvSpPr>
        <p:spPr>
          <a:xfrm>
            <a:off x="1043154" y="3287594"/>
            <a:ext cx="1440000" cy="4680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Skype for Business interworking</a:t>
            </a:r>
            <a:endParaRPr lang="LID4096" sz="1100" dirty="0"/>
          </a:p>
        </p:txBody>
      </p:sp>
      <p:sp>
        <p:nvSpPr>
          <p:cNvPr id="13" name="Rectangle: Rounded Corners 12">
            <a:extLst>
              <a:ext uri="{FF2B5EF4-FFF2-40B4-BE49-F238E27FC236}">
                <a16:creationId xmlns:a16="http://schemas.microsoft.com/office/drawing/2014/main" id="{F48F5504-79E0-4550-BB83-D0EDA6C1D288}"/>
              </a:ext>
            </a:extLst>
          </p:cNvPr>
          <p:cNvSpPr/>
          <p:nvPr/>
        </p:nvSpPr>
        <p:spPr>
          <a:xfrm>
            <a:off x="1043154" y="3779970"/>
            <a:ext cx="1440000" cy="4680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Circuit</a:t>
            </a:r>
            <a:endParaRPr lang="LID4096" sz="1100"/>
          </a:p>
        </p:txBody>
      </p:sp>
      <p:sp>
        <p:nvSpPr>
          <p:cNvPr id="14" name="Rectangle: Rounded Corners 13">
            <a:extLst>
              <a:ext uri="{FF2B5EF4-FFF2-40B4-BE49-F238E27FC236}">
                <a16:creationId xmlns:a16="http://schemas.microsoft.com/office/drawing/2014/main" id="{2BBC86C1-87FB-4969-ACDB-912F9F73C407}"/>
              </a:ext>
            </a:extLst>
          </p:cNvPr>
          <p:cNvSpPr/>
          <p:nvPr/>
        </p:nvSpPr>
        <p:spPr>
          <a:xfrm>
            <a:off x="9716791" y="3778687"/>
            <a:ext cx="1440000" cy="4680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Visual Voicemail</a:t>
            </a:r>
            <a:endParaRPr lang="LID4096" sz="1100" dirty="0"/>
          </a:p>
        </p:txBody>
      </p:sp>
      <p:sp>
        <p:nvSpPr>
          <p:cNvPr id="15" name="Rectangle: Rounded Corners 14">
            <a:extLst>
              <a:ext uri="{FF2B5EF4-FFF2-40B4-BE49-F238E27FC236}">
                <a16:creationId xmlns:a16="http://schemas.microsoft.com/office/drawing/2014/main" id="{D33942AF-7D61-435D-8809-3E2E2AABA411}"/>
              </a:ext>
            </a:extLst>
          </p:cNvPr>
          <p:cNvSpPr/>
          <p:nvPr/>
        </p:nvSpPr>
        <p:spPr>
          <a:xfrm>
            <a:off x="9719670" y="1293229"/>
            <a:ext cx="1440000" cy="4680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err="1"/>
              <a:t>Precense</a:t>
            </a:r>
            <a:endParaRPr lang="LID4096" sz="1100" dirty="0"/>
          </a:p>
        </p:txBody>
      </p:sp>
      <p:sp>
        <p:nvSpPr>
          <p:cNvPr id="16" name="Rectangle: Rounded Corners 15">
            <a:extLst>
              <a:ext uri="{FF2B5EF4-FFF2-40B4-BE49-F238E27FC236}">
                <a16:creationId xmlns:a16="http://schemas.microsoft.com/office/drawing/2014/main" id="{20450598-FA25-4A0A-A5D4-8D3F8B79D102}"/>
              </a:ext>
            </a:extLst>
          </p:cNvPr>
          <p:cNvSpPr/>
          <p:nvPr/>
        </p:nvSpPr>
        <p:spPr>
          <a:xfrm>
            <a:off x="7571826" y="3279937"/>
            <a:ext cx="1440000" cy="4680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One </a:t>
            </a:r>
            <a:r>
              <a:rPr lang="da-DK" sz="1100" dirty="0" err="1"/>
              <a:t>Number</a:t>
            </a:r>
            <a:endParaRPr lang="LID4096" sz="1100" dirty="0"/>
          </a:p>
        </p:txBody>
      </p:sp>
      <p:sp>
        <p:nvSpPr>
          <p:cNvPr id="17" name="Rectangle: Rounded Corners 16">
            <a:extLst>
              <a:ext uri="{FF2B5EF4-FFF2-40B4-BE49-F238E27FC236}">
                <a16:creationId xmlns:a16="http://schemas.microsoft.com/office/drawing/2014/main" id="{F6E0E6D0-55DC-47C5-BAAA-C29022E8EDB4}"/>
              </a:ext>
            </a:extLst>
          </p:cNvPr>
          <p:cNvSpPr/>
          <p:nvPr/>
        </p:nvSpPr>
        <p:spPr>
          <a:xfrm>
            <a:off x="9716791" y="4274385"/>
            <a:ext cx="1440000" cy="4680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device@home</a:t>
            </a:r>
            <a:endParaRPr lang="LID4096" sz="1100" dirty="0"/>
          </a:p>
        </p:txBody>
      </p:sp>
      <p:sp>
        <p:nvSpPr>
          <p:cNvPr id="18" name="Rectangle: Rounded Corners 17">
            <a:extLst>
              <a:ext uri="{FF2B5EF4-FFF2-40B4-BE49-F238E27FC236}">
                <a16:creationId xmlns:a16="http://schemas.microsoft.com/office/drawing/2014/main" id="{DFFAFD6D-ED6B-4CCE-90CE-0F01081DA0B9}"/>
              </a:ext>
            </a:extLst>
          </p:cNvPr>
          <p:cNvSpPr/>
          <p:nvPr/>
        </p:nvSpPr>
        <p:spPr>
          <a:xfrm>
            <a:off x="9719670" y="3282750"/>
            <a:ext cx="1440000" cy="4680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Call Journal</a:t>
            </a:r>
            <a:endParaRPr lang="LID4096" sz="1100" dirty="0"/>
          </a:p>
        </p:txBody>
      </p:sp>
      <p:sp>
        <p:nvSpPr>
          <p:cNvPr id="19" name="Rectangle: Rounded Corners 18">
            <a:extLst>
              <a:ext uri="{FF2B5EF4-FFF2-40B4-BE49-F238E27FC236}">
                <a16:creationId xmlns:a16="http://schemas.microsoft.com/office/drawing/2014/main" id="{755F7330-6FBD-49E0-BF40-6AF599E80BBB}"/>
              </a:ext>
            </a:extLst>
          </p:cNvPr>
          <p:cNvSpPr/>
          <p:nvPr/>
        </p:nvSpPr>
        <p:spPr>
          <a:xfrm>
            <a:off x="3204306" y="2283540"/>
            <a:ext cx="1440000" cy="4680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Mobilitet</a:t>
            </a:r>
            <a:endParaRPr lang="LID4096" sz="1100"/>
          </a:p>
        </p:txBody>
      </p:sp>
      <p:sp>
        <p:nvSpPr>
          <p:cNvPr id="20" name="Rectangle: Rounded Corners 19">
            <a:extLst>
              <a:ext uri="{FF2B5EF4-FFF2-40B4-BE49-F238E27FC236}">
                <a16:creationId xmlns:a16="http://schemas.microsoft.com/office/drawing/2014/main" id="{24A93A0C-97DA-439D-801A-6F09B29B5D1E}"/>
              </a:ext>
            </a:extLst>
          </p:cNvPr>
          <p:cNvSpPr/>
          <p:nvPr/>
        </p:nvSpPr>
        <p:spPr>
          <a:xfrm>
            <a:off x="7568081" y="1787959"/>
            <a:ext cx="1440000" cy="4680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Auto </a:t>
            </a:r>
            <a:r>
              <a:rPr lang="da-DK" sz="1100" dirty="0" err="1"/>
              <a:t>Attendant</a:t>
            </a:r>
            <a:endParaRPr lang="LID4096" sz="1100" dirty="0"/>
          </a:p>
        </p:txBody>
      </p:sp>
      <p:sp>
        <p:nvSpPr>
          <p:cNvPr id="21" name="Rectangle: Rounded Corners 20">
            <a:extLst>
              <a:ext uri="{FF2B5EF4-FFF2-40B4-BE49-F238E27FC236}">
                <a16:creationId xmlns:a16="http://schemas.microsoft.com/office/drawing/2014/main" id="{2CAE2328-E0F0-4F5E-ACC9-4F99DAD5D5C9}"/>
              </a:ext>
            </a:extLst>
          </p:cNvPr>
          <p:cNvSpPr/>
          <p:nvPr/>
        </p:nvSpPr>
        <p:spPr>
          <a:xfrm>
            <a:off x="9719670" y="2280802"/>
            <a:ext cx="1440000" cy="4680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Fax</a:t>
            </a:r>
          </a:p>
        </p:txBody>
      </p:sp>
      <p:sp>
        <p:nvSpPr>
          <p:cNvPr id="22" name="Rectangle: Rounded Corners 21">
            <a:extLst>
              <a:ext uri="{FF2B5EF4-FFF2-40B4-BE49-F238E27FC236}">
                <a16:creationId xmlns:a16="http://schemas.microsoft.com/office/drawing/2014/main" id="{AE470305-0DC9-40C8-8F79-AD5B43676D29}"/>
              </a:ext>
            </a:extLst>
          </p:cNvPr>
          <p:cNvSpPr/>
          <p:nvPr/>
        </p:nvSpPr>
        <p:spPr>
          <a:xfrm>
            <a:off x="3204306" y="3776448"/>
            <a:ext cx="1440000" cy="4680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SIP</a:t>
            </a:r>
            <a:endParaRPr lang="LID4096" sz="1100"/>
          </a:p>
        </p:txBody>
      </p:sp>
      <p:sp>
        <p:nvSpPr>
          <p:cNvPr id="23" name="Rectangle: Rounded Corners 22">
            <a:extLst>
              <a:ext uri="{FF2B5EF4-FFF2-40B4-BE49-F238E27FC236}">
                <a16:creationId xmlns:a16="http://schemas.microsoft.com/office/drawing/2014/main" id="{FD30F75C-C732-489D-8C8F-A6F6F44CAD28}"/>
              </a:ext>
            </a:extLst>
          </p:cNvPr>
          <p:cNvSpPr/>
          <p:nvPr/>
        </p:nvSpPr>
        <p:spPr>
          <a:xfrm>
            <a:off x="3204306" y="2779443"/>
            <a:ext cx="1440000" cy="4680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ITSP</a:t>
            </a:r>
            <a:endParaRPr lang="LID4096" sz="1100"/>
          </a:p>
        </p:txBody>
      </p:sp>
      <p:sp>
        <p:nvSpPr>
          <p:cNvPr id="24" name="Rectangle: Rounded Corners 23">
            <a:extLst>
              <a:ext uri="{FF2B5EF4-FFF2-40B4-BE49-F238E27FC236}">
                <a16:creationId xmlns:a16="http://schemas.microsoft.com/office/drawing/2014/main" id="{A2D3A61B-95B5-439D-BECE-D3C47FBA9FB0}"/>
              </a:ext>
            </a:extLst>
          </p:cNvPr>
          <p:cNvSpPr/>
          <p:nvPr/>
        </p:nvSpPr>
        <p:spPr>
          <a:xfrm>
            <a:off x="7568081" y="2776657"/>
            <a:ext cx="1440000" cy="4680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Conference</a:t>
            </a:r>
            <a:endParaRPr lang="LID4096" sz="1100" dirty="0"/>
          </a:p>
        </p:txBody>
      </p:sp>
      <p:sp>
        <p:nvSpPr>
          <p:cNvPr id="25" name="Rectangle: Rounded Corners 24">
            <a:extLst>
              <a:ext uri="{FF2B5EF4-FFF2-40B4-BE49-F238E27FC236}">
                <a16:creationId xmlns:a16="http://schemas.microsoft.com/office/drawing/2014/main" id="{6C34AC1A-B818-444E-99B5-6349A496012E}"/>
              </a:ext>
            </a:extLst>
          </p:cNvPr>
          <p:cNvSpPr/>
          <p:nvPr/>
        </p:nvSpPr>
        <p:spPr>
          <a:xfrm>
            <a:off x="9719670" y="2784272"/>
            <a:ext cx="1440000" cy="4680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Click to Dial</a:t>
            </a:r>
          </a:p>
        </p:txBody>
      </p:sp>
      <p:sp>
        <p:nvSpPr>
          <p:cNvPr id="26" name="Rectangle: Rounded Corners 25">
            <a:extLst>
              <a:ext uri="{FF2B5EF4-FFF2-40B4-BE49-F238E27FC236}">
                <a16:creationId xmlns:a16="http://schemas.microsoft.com/office/drawing/2014/main" id="{91624CE8-20C7-466D-A8C4-C6B2FD916283}"/>
              </a:ext>
            </a:extLst>
          </p:cNvPr>
          <p:cNvSpPr/>
          <p:nvPr/>
        </p:nvSpPr>
        <p:spPr>
          <a:xfrm>
            <a:off x="1043154" y="1797598"/>
            <a:ext cx="1440000" cy="4680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Mac OS</a:t>
            </a:r>
          </a:p>
        </p:txBody>
      </p:sp>
      <p:sp>
        <p:nvSpPr>
          <p:cNvPr id="27" name="Rectangle: Rounded Corners 26">
            <a:extLst>
              <a:ext uri="{FF2B5EF4-FFF2-40B4-BE49-F238E27FC236}">
                <a16:creationId xmlns:a16="http://schemas.microsoft.com/office/drawing/2014/main" id="{EE2F4929-84F5-47C0-9A56-1E7B3E34B4D3}"/>
              </a:ext>
            </a:extLst>
          </p:cNvPr>
          <p:cNvSpPr/>
          <p:nvPr/>
        </p:nvSpPr>
        <p:spPr>
          <a:xfrm>
            <a:off x="1043154" y="1294239"/>
            <a:ext cx="1440000" cy="4680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Windows</a:t>
            </a:r>
          </a:p>
        </p:txBody>
      </p:sp>
      <p:sp>
        <p:nvSpPr>
          <p:cNvPr id="28" name="Rectangle: Rounded Corners 27">
            <a:extLst>
              <a:ext uri="{FF2B5EF4-FFF2-40B4-BE49-F238E27FC236}">
                <a16:creationId xmlns:a16="http://schemas.microsoft.com/office/drawing/2014/main" id="{6D09B71E-FAB8-4E13-836F-8771AE6BE2D4}"/>
              </a:ext>
            </a:extLst>
          </p:cNvPr>
          <p:cNvSpPr/>
          <p:nvPr/>
        </p:nvSpPr>
        <p:spPr>
          <a:xfrm>
            <a:off x="9719670" y="1786675"/>
            <a:ext cx="1440000" cy="4680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Voice2Email</a:t>
            </a:r>
            <a:endParaRPr lang="LID4096" sz="1100"/>
          </a:p>
        </p:txBody>
      </p:sp>
      <p:sp>
        <p:nvSpPr>
          <p:cNvPr id="29" name="Rectangle: Rounded Corners 28">
            <a:extLst>
              <a:ext uri="{FF2B5EF4-FFF2-40B4-BE49-F238E27FC236}">
                <a16:creationId xmlns:a16="http://schemas.microsoft.com/office/drawing/2014/main" id="{EA19264B-E9FD-40E2-952D-B8E4DA491052}"/>
              </a:ext>
            </a:extLst>
          </p:cNvPr>
          <p:cNvSpPr/>
          <p:nvPr/>
        </p:nvSpPr>
        <p:spPr>
          <a:xfrm>
            <a:off x="3204306" y="4281334"/>
            <a:ext cx="1440000" cy="4680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BYOD</a:t>
            </a:r>
          </a:p>
        </p:txBody>
      </p:sp>
      <p:sp>
        <p:nvSpPr>
          <p:cNvPr id="30" name="Rectangle: Rounded Corners 29">
            <a:extLst>
              <a:ext uri="{FF2B5EF4-FFF2-40B4-BE49-F238E27FC236}">
                <a16:creationId xmlns:a16="http://schemas.microsoft.com/office/drawing/2014/main" id="{B90B864B-1AC0-4671-99EB-E516B306B565}"/>
              </a:ext>
            </a:extLst>
          </p:cNvPr>
          <p:cNvSpPr/>
          <p:nvPr/>
        </p:nvSpPr>
        <p:spPr>
          <a:xfrm>
            <a:off x="7568081" y="1289682"/>
            <a:ext cx="1440000" cy="4680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Announcement</a:t>
            </a:r>
            <a:endParaRPr lang="LID4096" sz="1100" dirty="0"/>
          </a:p>
        </p:txBody>
      </p:sp>
      <p:sp>
        <p:nvSpPr>
          <p:cNvPr id="32" name="Rectangle: Rounded Corners 31">
            <a:extLst>
              <a:ext uri="{FF2B5EF4-FFF2-40B4-BE49-F238E27FC236}">
                <a16:creationId xmlns:a16="http://schemas.microsoft.com/office/drawing/2014/main" id="{573FDC1F-A05B-4406-B54E-AE7886A5A600}"/>
              </a:ext>
            </a:extLst>
          </p:cNvPr>
          <p:cNvSpPr/>
          <p:nvPr/>
        </p:nvSpPr>
        <p:spPr>
          <a:xfrm>
            <a:off x="7558518" y="2283335"/>
            <a:ext cx="1440000" cy="4680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Automatic Day/Night</a:t>
            </a:r>
            <a:endParaRPr lang="LID4096" sz="1100" dirty="0"/>
          </a:p>
        </p:txBody>
      </p:sp>
      <p:sp>
        <p:nvSpPr>
          <p:cNvPr id="33" name="Rectangle: Rounded Corners 32">
            <a:extLst>
              <a:ext uri="{FF2B5EF4-FFF2-40B4-BE49-F238E27FC236}">
                <a16:creationId xmlns:a16="http://schemas.microsoft.com/office/drawing/2014/main" id="{9C68027B-2E34-4D4C-9F24-B48617DE9B8B}"/>
              </a:ext>
            </a:extLst>
          </p:cNvPr>
          <p:cNvSpPr/>
          <p:nvPr/>
        </p:nvSpPr>
        <p:spPr>
          <a:xfrm>
            <a:off x="3204306" y="3278885"/>
            <a:ext cx="1440000" cy="4680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TLS V1.2</a:t>
            </a:r>
          </a:p>
        </p:txBody>
      </p:sp>
      <p:sp>
        <p:nvSpPr>
          <p:cNvPr id="34" name="Rectangle: Rounded Corners 33">
            <a:extLst>
              <a:ext uri="{FF2B5EF4-FFF2-40B4-BE49-F238E27FC236}">
                <a16:creationId xmlns:a16="http://schemas.microsoft.com/office/drawing/2014/main" id="{ADB0CA55-03C3-4BBD-BA0F-E1EB9E18B0D1}"/>
              </a:ext>
            </a:extLst>
          </p:cNvPr>
          <p:cNvSpPr/>
          <p:nvPr/>
        </p:nvSpPr>
        <p:spPr>
          <a:xfrm>
            <a:off x="1043154" y="2292249"/>
            <a:ext cx="1440000" cy="4680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VMWare</a:t>
            </a:r>
            <a:endParaRPr lang="LID4096" sz="1100" dirty="0"/>
          </a:p>
        </p:txBody>
      </p:sp>
      <p:sp>
        <p:nvSpPr>
          <p:cNvPr id="35" name="Rectangle: Rounded Corners 34">
            <a:extLst>
              <a:ext uri="{FF2B5EF4-FFF2-40B4-BE49-F238E27FC236}">
                <a16:creationId xmlns:a16="http://schemas.microsoft.com/office/drawing/2014/main" id="{8F71C483-96E9-4699-8F40-0DC2E2AD48A7}"/>
              </a:ext>
            </a:extLst>
          </p:cNvPr>
          <p:cNvSpPr/>
          <p:nvPr/>
        </p:nvSpPr>
        <p:spPr>
          <a:xfrm>
            <a:off x="1043154" y="2786900"/>
            <a:ext cx="1440000" cy="46800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t>Hyper V</a:t>
            </a:r>
            <a:endParaRPr lang="LID4096" sz="1100"/>
          </a:p>
        </p:txBody>
      </p:sp>
      <p:pic>
        <p:nvPicPr>
          <p:cNvPr id="31" name="Graphic 7">
            <a:hlinkClick r:id="rId4" action="ppaction://hlinksldjump"/>
            <a:extLst>
              <a:ext uri="{FF2B5EF4-FFF2-40B4-BE49-F238E27FC236}">
                <a16:creationId xmlns:a16="http://schemas.microsoft.com/office/drawing/2014/main" id="{A494BD34-AF5B-4365-9A9D-6ACDCF69D7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39899" y="5838430"/>
            <a:ext cx="360000" cy="360000"/>
          </a:xfrm>
          <a:prstGeom prst="rect">
            <a:avLst/>
          </a:prstGeom>
        </p:spPr>
      </p:pic>
      <p:pic>
        <p:nvPicPr>
          <p:cNvPr id="36" name="Graphic 8">
            <a:hlinkClick r:id="rId6" action="ppaction://hlinksldjump"/>
            <a:extLst>
              <a:ext uri="{FF2B5EF4-FFF2-40B4-BE49-F238E27FC236}">
                <a16:creationId xmlns:a16="http://schemas.microsoft.com/office/drawing/2014/main" id="{61837BEC-0952-4942-BA38-89B1300CFA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384" y="5838430"/>
            <a:ext cx="360000" cy="360000"/>
          </a:xfrm>
          <a:prstGeom prst="rect">
            <a:avLst/>
          </a:prstGeom>
        </p:spPr>
      </p:pic>
    </p:spTree>
    <p:extLst>
      <p:ext uri="{BB962C8B-B14F-4D97-AF65-F5344CB8AC3E}">
        <p14:creationId xmlns:p14="http://schemas.microsoft.com/office/powerpoint/2010/main" val="3868881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1621AF-6DE1-4A6F-8442-22EF6D49DC11}"/>
              </a:ext>
            </a:extLst>
          </p:cNvPr>
          <p:cNvSpPr/>
          <p:nvPr/>
        </p:nvSpPr>
        <p:spPr>
          <a:xfrm>
            <a:off x="1063917" y="1279122"/>
            <a:ext cx="10068620" cy="2068515"/>
          </a:xfrm>
          <a:prstGeom prst="rect">
            <a:avLst/>
          </a:prstGeom>
        </p:spPr>
        <p:txBody>
          <a:bodyPr wrap="square">
            <a:spAutoFit/>
          </a:bodyPr>
          <a:lstStyle/>
          <a:p>
            <a:pPr>
              <a:lnSpc>
                <a:spcPct val="107000"/>
              </a:lnSpc>
              <a:spcAft>
                <a:spcPts val="0"/>
              </a:spcAft>
            </a:pP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sz="1200" b="1" dirty="0" err="1">
                <a:latin typeface="Calibri" panose="020F0502020204030204" pitchFamily="34" charset="0"/>
                <a:ea typeface="Calibri" panose="020F0502020204030204" pitchFamily="34" charset="0"/>
                <a:cs typeface="Times New Roman" panose="02020603050405020304" pitchFamily="18" charset="0"/>
              </a:rPr>
              <a:t>Included</a:t>
            </a:r>
            <a:r>
              <a:rPr lang="en-US" sz="1200" b="1"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1 stk. </a:t>
            </a:r>
            <a:r>
              <a:rPr lang="en-US" sz="1200" dirty="0">
                <a:latin typeface="Calibri" panose="020F0502020204030204" pitchFamily="34" charset="0"/>
                <a:ea typeface="Times New Roman" panose="02020603050405020304" pitchFamily="18" charset="0"/>
                <a:cs typeface="Calibri" panose="020F0502020204030204" pitchFamily="34" charset="0"/>
              </a:rPr>
              <a:t>OpenScape Business S System DVD</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		1 </a:t>
            </a:r>
            <a:r>
              <a:rPr lang="en-US" sz="1200" dirty="0">
                <a:latin typeface="Calibri" panose="020F0502020204030204" pitchFamily="34" charset="0"/>
                <a:ea typeface="Calibri" panose="020F0502020204030204" pitchFamily="34" charset="0"/>
                <a:cs typeface="Times New Roman" panose="02020603050405020304" pitchFamily="18" charset="0"/>
              </a:rPr>
              <a:t>stk. </a:t>
            </a:r>
            <a:r>
              <a:rPr lang="en-US" sz="1200" dirty="0">
                <a:latin typeface="Calibri" panose="020F0502020204030204" pitchFamily="34" charset="0"/>
                <a:ea typeface="Times New Roman" panose="02020603050405020304" pitchFamily="18" charset="0"/>
                <a:cs typeface="Calibri" panose="020F0502020204030204" pitchFamily="34" charset="0"/>
              </a:rPr>
              <a:t>Suse Linux Enterprise Server 11 SP4 DVD</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		1 stk. OpenStage Desk Phone CP 200</a:t>
            </a:r>
          </a:p>
          <a:p>
            <a:pPr>
              <a:lnSpc>
                <a:spcPct val="107000"/>
              </a:lnSpc>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		1 stk. OpenStage Desk Phone CP 400</a:t>
            </a:r>
          </a:p>
          <a:p>
            <a:pPr>
              <a:lnSpc>
                <a:spcPct val="107000"/>
              </a:lnSpc>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		5 stk. Licenses for OpenStage CP HFA/SIP phones</a:t>
            </a:r>
          </a:p>
          <a:p>
            <a:pPr>
              <a:lnSpc>
                <a:spcPct val="107000"/>
              </a:lnSpc>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		8 stk. Licenses for ITSP</a:t>
            </a:r>
          </a:p>
          <a:p>
            <a:pPr>
              <a:lnSpc>
                <a:spcPct val="107000"/>
              </a:lnSpc>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		5 stk. Licenses for myPortal Smart</a:t>
            </a:r>
          </a:p>
          <a:p>
            <a:pPr>
              <a:lnSpc>
                <a:spcPct val="107000"/>
              </a:lnSpc>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		5 stk. Licenses for Voicemail</a:t>
            </a:r>
          </a:p>
          <a:p>
            <a:pPr>
              <a:lnSpc>
                <a:spcPct val="107000"/>
              </a:lnSpc>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		1 stk. License for Auto Attendant</a:t>
            </a:r>
          </a:p>
        </p:txBody>
      </p:sp>
      <p:pic>
        <p:nvPicPr>
          <p:cNvPr id="6" name="Graphic 7">
            <a:hlinkClick r:id="rId3" action="ppaction://hlinksldjump"/>
            <a:extLst>
              <a:ext uri="{FF2B5EF4-FFF2-40B4-BE49-F238E27FC236}">
                <a16:creationId xmlns:a16="http://schemas.microsoft.com/office/drawing/2014/main" id="{051991D5-07EB-4F96-9774-9C7964BFF9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3772" y="5838430"/>
            <a:ext cx="360000" cy="360000"/>
          </a:xfrm>
          <a:prstGeom prst="rect">
            <a:avLst/>
          </a:prstGeom>
        </p:spPr>
      </p:pic>
      <p:pic>
        <p:nvPicPr>
          <p:cNvPr id="7" name="Graphic 8">
            <a:hlinkClick r:id="rId5" action="ppaction://hlinksldjump"/>
            <a:extLst>
              <a:ext uri="{FF2B5EF4-FFF2-40B4-BE49-F238E27FC236}">
                <a16:creationId xmlns:a16="http://schemas.microsoft.com/office/drawing/2014/main" id="{0047EF3C-BAD6-44D3-B31F-18EA3C0ADE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384" y="5838430"/>
            <a:ext cx="360000" cy="360000"/>
          </a:xfrm>
          <a:prstGeom prst="rect">
            <a:avLst/>
          </a:prstGeom>
        </p:spPr>
      </p:pic>
      <p:pic>
        <p:nvPicPr>
          <p:cNvPr id="8" name="Picture 7">
            <a:extLst>
              <a:ext uri="{FF2B5EF4-FFF2-40B4-BE49-F238E27FC236}">
                <a16:creationId xmlns:a16="http://schemas.microsoft.com/office/drawing/2014/main" id="{D281A448-7437-4D89-B33E-D1189BE376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60600" y="1279122"/>
            <a:ext cx="2700000" cy="2250450"/>
          </a:xfrm>
          <a:prstGeom prst="rect">
            <a:avLst/>
          </a:prstGeom>
        </p:spPr>
      </p:pic>
    </p:spTree>
    <p:extLst>
      <p:ext uri="{BB962C8B-B14F-4D97-AF65-F5344CB8AC3E}">
        <p14:creationId xmlns:p14="http://schemas.microsoft.com/office/powerpoint/2010/main" val="2126597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12E99A-5C26-4AB1-83AE-8F42EA5D0522}"/>
              </a:ext>
            </a:extLst>
          </p:cNvPr>
          <p:cNvSpPr/>
          <p:nvPr/>
        </p:nvSpPr>
        <p:spPr>
          <a:xfrm>
            <a:off x="1064215" y="1276316"/>
            <a:ext cx="10086815" cy="2677656"/>
          </a:xfrm>
          <a:prstGeom prst="rect">
            <a:avLst/>
          </a:prstGeom>
        </p:spPr>
        <p:txBody>
          <a:bodyPr wrap="square">
            <a:spAutoFit/>
          </a:bodyPr>
          <a:lstStyle/>
          <a:p>
            <a:r>
              <a:rPr lang="da-DK" sz="1200" b="1" dirty="0"/>
              <a:t>Phone Optioner:</a:t>
            </a:r>
            <a:r>
              <a:rPr lang="da-DK" sz="1200" dirty="0"/>
              <a:t>	1 stk. OpenScape Desk Phone CP 200 inklusiv licens og myPortal Smart</a:t>
            </a:r>
          </a:p>
          <a:p>
            <a:r>
              <a:rPr lang="da-DK" sz="1200" dirty="0"/>
              <a:t>		1 stk. OpenScape Desk Phone CP 205 inklusiv licens og myPortal Smart</a:t>
            </a:r>
          </a:p>
          <a:p>
            <a:r>
              <a:rPr lang="da-DK" sz="1200" dirty="0"/>
              <a:t>		1 stk. OpenScape Desk Phone CP 400 inklusiv licens og myPortal Smart</a:t>
            </a:r>
          </a:p>
          <a:p>
            <a:r>
              <a:rPr lang="da-DK" sz="1200" dirty="0"/>
              <a:t>		1 stk. OpenScape Desk Phone CP 600 inklusiv licens og myPortal Smart</a:t>
            </a:r>
          </a:p>
          <a:p>
            <a:r>
              <a:rPr lang="da-DK" sz="1200" dirty="0"/>
              <a:t>		1 stk. </a:t>
            </a:r>
            <a:r>
              <a:rPr lang="en-US" sz="1200" dirty="0"/>
              <a:t>OpenScape Desk Phone CP 400 Key Module - KM 400</a:t>
            </a:r>
          </a:p>
          <a:p>
            <a:r>
              <a:rPr lang="en-US" sz="1200" dirty="0"/>
              <a:t>		1 stk. OpenScape Desk Phone CP 600 Key Module - KM 600	</a:t>
            </a:r>
            <a:r>
              <a:rPr lang="da-DK" sz="1200" dirty="0"/>
              <a:t> </a:t>
            </a:r>
          </a:p>
          <a:p>
            <a:endParaRPr lang="da-DK" sz="1200" dirty="0"/>
          </a:p>
          <a:p>
            <a:r>
              <a:rPr lang="da-DK" sz="1200" b="1" dirty="0"/>
              <a:t>myPortal to go option:</a:t>
            </a:r>
            <a:r>
              <a:rPr lang="da-DK" sz="1200" dirty="0"/>
              <a:t>	1 stk. myPortal to go licens</a:t>
            </a:r>
          </a:p>
          <a:p>
            <a:endParaRPr lang="da-DK" sz="1200" dirty="0"/>
          </a:p>
          <a:p>
            <a:r>
              <a:rPr lang="da-DK" sz="1200" b="1" dirty="0"/>
              <a:t>Virtuel FAX:</a:t>
            </a:r>
            <a:r>
              <a:rPr lang="da-DK" sz="1200" dirty="0"/>
              <a:t>		1 stk. Software Fax</a:t>
            </a:r>
          </a:p>
          <a:p>
            <a:endParaRPr lang="da-DK" sz="1200" dirty="0"/>
          </a:p>
          <a:p>
            <a:r>
              <a:rPr lang="da-DK" sz="1200" b="1" dirty="0"/>
              <a:t>Conference:</a:t>
            </a:r>
            <a:r>
              <a:rPr lang="da-DK" sz="1200" dirty="0"/>
              <a:t>		1 stk. Conference per user</a:t>
            </a:r>
          </a:p>
          <a:p>
            <a:endParaRPr lang="da-DK" sz="1200" dirty="0"/>
          </a:p>
          <a:p>
            <a:r>
              <a:rPr lang="da-DK" sz="1200" b="1" dirty="0"/>
              <a:t>ITSP lines:		</a:t>
            </a:r>
            <a:r>
              <a:rPr lang="da-DK" sz="1200" dirty="0"/>
              <a:t>1 stk. </a:t>
            </a:r>
            <a:r>
              <a:rPr lang="da-DK" sz="1200" dirty="0" err="1"/>
              <a:t>Trunk</a:t>
            </a:r>
            <a:r>
              <a:rPr lang="da-DK" sz="1200" dirty="0"/>
              <a:t> licens (ITSP </a:t>
            </a:r>
            <a:r>
              <a:rPr lang="en-US" sz="1200" dirty="0"/>
              <a:t>must also open for one channel per license</a:t>
            </a:r>
            <a:r>
              <a:rPr lang="da-DK" sz="1200" dirty="0"/>
              <a:t>)</a:t>
            </a:r>
          </a:p>
        </p:txBody>
      </p:sp>
      <p:pic>
        <p:nvPicPr>
          <p:cNvPr id="6" name="Picture 5">
            <a:extLst>
              <a:ext uri="{FF2B5EF4-FFF2-40B4-BE49-F238E27FC236}">
                <a16:creationId xmlns:a16="http://schemas.microsoft.com/office/drawing/2014/main" id="{D4DD7761-E5FF-4881-8B6F-0913936D3F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223" y="4034609"/>
            <a:ext cx="2700000" cy="1649531"/>
          </a:xfrm>
          <a:prstGeom prst="rect">
            <a:avLst/>
          </a:prstGeom>
        </p:spPr>
      </p:pic>
      <p:sp>
        <p:nvSpPr>
          <p:cNvPr id="7" name="TextBox 6">
            <a:extLst>
              <a:ext uri="{FF2B5EF4-FFF2-40B4-BE49-F238E27FC236}">
                <a16:creationId xmlns:a16="http://schemas.microsoft.com/office/drawing/2014/main" id="{57973837-968E-4626-B48C-3B4ACF81AC12}"/>
              </a:ext>
            </a:extLst>
          </p:cNvPr>
          <p:cNvSpPr txBox="1"/>
          <p:nvPr/>
        </p:nvSpPr>
        <p:spPr>
          <a:xfrm>
            <a:off x="4674870" y="5457000"/>
            <a:ext cx="1827530" cy="307777"/>
          </a:xfrm>
          <a:prstGeom prst="rect">
            <a:avLst/>
          </a:prstGeom>
          <a:noFill/>
        </p:spPr>
        <p:txBody>
          <a:bodyPr wrap="square" rtlCol="0">
            <a:spAutoFit/>
          </a:bodyPr>
          <a:lstStyle/>
          <a:p>
            <a:r>
              <a:rPr lang="da-DK" sz="1400" dirty="0"/>
              <a:t>CP400 With keymodul</a:t>
            </a:r>
            <a:endParaRPr lang="LID4096" sz="1400" dirty="0"/>
          </a:p>
        </p:txBody>
      </p:sp>
      <p:pic>
        <p:nvPicPr>
          <p:cNvPr id="8" name="Graphic 7">
            <a:hlinkClick r:id="rId4" action="ppaction://hlinksldjump"/>
            <a:extLst>
              <a:ext uri="{FF2B5EF4-FFF2-40B4-BE49-F238E27FC236}">
                <a16:creationId xmlns:a16="http://schemas.microsoft.com/office/drawing/2014/main" id="{662FFFC8-2549-438E-A76C-B589127AED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13772" y="5838430"/>
            <a:ext cx="360000" cy="360000"/>
          </a:xfrm>
          <a:prstGeom prst="rect">
            <a:avLst/>
          </a:prstGeom>
        </p:spPr>
      </p:pic>
      <p:pic>
        <p:nvPicPr>
          <p:cNvPr id="9" name="Graphic 8">
            <a:hlinkClick r:id="rId6" action="ppaction://hlinksldjump"/>
            <a:extLst>
              <a:ext uri="{FF2B5EF4-FFF2-40B4-BE49-F238E27FC236}">
                <a16:creationId xmlns:a16="http://schemas.microsoft.com/office/drawing/2014/main" id="{41079431-B586-44BB-B2C1-A3EAAD1467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384" y="5838430"/>
            <a:ext cx="360000" cy="360000"/>
          </a:xfrm>
          <a:prstGeom prst="rect">
            <a:avLst/>
          </a:prstGeom>
        </p:spPr>
      </p:pic>
    </p:spTree>
    <p:extLst>
      <p:ext uri="{BB962C8B-B14F-4D97-AF65-F5344CB8AC3E}">
        <p14:creationId xmlns:p14="http://schemas.microsoft.com/office/powerpoint/2010/main" val="3224995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5C6605-820A-4800-A935-4E2AEF02B5B3}"/>
              </a:ext>
            </a:extLst>
          </p:cNvPr>
          <p:cNvSpPr/>
          <p:nvPr/>
        </p:nvSpPr>
        <p:spPr>
          <a:xfrm>
            <a:off x="1072531" y="553111"/>
            <a:ext cx="10069949" cy="4893647"/>
          </a:xfrm>
          <a:prstGeom prst="rect">
            <a:avLst/>
          </a:prstGeom>
        </p:spPr>
        <p:txBody>
          <a:bodyPr wrap="square">
            <a:spAutoFit/>
          </a:bodyPr>
          <a:lstStyle/>
          <a:p>
            <a:r>
              <a:rPr lang="da-DK" sz="1000" b="1" dirty="0"/>
              <a:t>Headet Optioner:</a:t>
            </a:r>
          </a:p>
          <a:p>
            <a:r>
              <a:rPr lang="en-US" sz="1000" dirty="0"/>
              <a:t>Jabra</a:t>
            </a:r>
          </a:p>
          <a:p>
            <a:r>
              <a:rPr lang="da-DK" sz="1000" dirty="0"/>
              <a:t>Plantronics</a:t>
            </a:r>
          </a:p>
          <a:p>
            <a:endParaRPr lang="da-DK" sz="1000" b="1" dirty="0"/>
          </a:p>
          <a:p>
            <a:r>
              <a:rPr lang="da-DK" sz="1000" b="1" dirty="0"/>
              <a:t>Server Optioner:</a:t>
            </a:r>
          </a:p>
          <a:p>
            <a:r>
              <a:rPr lang="da-DK" sz="1000" dirty="0"/>
              <a:t>2840343 	870210-421	</a:t>
            </a:r>
            <a:r>
              <a:rPr lang="nn-NO" sz="1000" dirty="0"/>
              <a:t>HPE ProLiant MicroServer Gen10 X3421 16 GB-U 4LFF Non Hot-Plug SATA No HDD 1x 200W PSU </a:t>
            </a:r>
            <a:endParaRPr lang="da-DK" sz="1000" dirty="0"/>
          </a:p>
          <a:p>
            <a:r>
              <a:rPr lang="da-DK" sz="1000" dirty="0"/>
              <a:t>2983730	P03706-425	HPE ProLiant ML30 Gen9 E3-1230v6 3.5GHz 4C, 8GB, B140i, 4LFF Hot Plug SATA, No HDD, DVD-RW, 2x 1Gb NIC, 1x 460W Red PSU	</a:t>
            </a:r>
          </a:p>
          <a:p>
            <a:r>
              <a:rPr lang="da-DK" sz="1000" dirty="0"/>
              <a:t>2499068	829889-B21	HPE DL20 G9 1U G4400 (3,3GHz 2C) 4GB 2133U SR </a:t>
            </a:r>
            <a:r>
              <a:rPr lang="da-DK" sz="1000" dirty="0" err="1"/>
              <a:t>ohne</a:t>
            </a:r>
            <a:r>
              <a:rPr lang="da-DK" sz="1000" dirty="0"/>
              <a:t> HDD (max. 2x </a:t>
            </a:r>
            <a:r>
              <a:rPr lang="da-DK" sz="1000" dirty="0" err="1"/>
              <a:t>nhp</a:t>
            </a:r>
            <a:r>
              <a:rPr lang="da-DK" sz="1000" dirty="0"/>
              <a:t> 3.5Zoll) B140i 2x1Gb Nic 290W </a:t>
            </a:r>
            <a:r>
              <a:rPr lang="da-DK" sz="1000" dirty="0" err="1"/>
              <a:t>nhp</a:t>
            </a:r>
            <a:r>
              <a:rPr lang="da-DK" sz="1000" dirty="0"/>
              <a:t> 1J-VOS (DE) </a:t>
            </a:r>
          </a:p>
          <a:p>
            <a:r>
              <a:rPr lang="da-DK" sz="1000" dirty="0"/>
              <a:t>2667702	861691-B21	HPE 1TB SATA 6G </a:t>
            </a:r>
            <a:r>
              <a:rPr lang="da-DK" sz="1000" dirty="0" err="1"/>
              <a:t>Midline</a:t>
            </a:r>
            <a:r>
              <a:rPr lang="da-DK" sz="1000" dirty="0"/>
              <a:t> 7.2K LFF (3.5in) SC 1yr </a:t>
            </a:r>
            <a:r>
              <a:rPr lang="da-DK" sz="1000" dirty="0" err="1"/>
              <a:t>Wty</a:t>
            </a:r>
            <a:r>
              <a:rPr lang="da-DK" sz="1000" dirty="0"/>
              <a:t> HDD</a:t>
            </a:r>
          </a:p>
          <a:p>
            <a:endParaRPr lang="da-DK" sz="1000" dirty="0"/>
          </a:p>
          <a:p>
            <a:r>
              <a:rPr lang="da-DK" sz="1000" dirty="0"/>
              <a:t>2840021	VFY:T1333SX120NC                   FUJITSU PY TX1330 M3 SFF XEON E3-1220V6 16GB DDR4-2400 BASIC 2.5inch KIT 8X</a:t>
            </a:r>
          </a:p>
          <a:p>
            <a:r>
              <a:rPr lang="da-DK" sz="1000" dirty="0"/>
              <a:t>2840022	VFY:R1333SX110NC                   FUJITSU PY RX1330 M3 SFF XEON E3-1220V6 16GB DDR4-2400 HOT PLUG PSU RED FANS</a:t>
            </a:r>
          </a:p>
          <a:p>
            <a:r>
              <a:rPr lang="da-DK" sz="1000" dirty="0"/>
              <a:t>2426024	S26361-F3907-L100                   FUJITSU HDD SATA 6Gb/s 1TB 7200rpm 512e hot-</a:t>
            </a:r>
            <a:r>
              <a:rPr lang="da-DK" sz="1000" dirty="0" err="1"/>
              <a:t>plug</a:t>
            </a:r>
            <a:r>
              <a:rPr lang="da-DK" sz="1000" dirty="0"/>
              <a:t> 2.5inch business </a:t>
            </a:r>
            <a:r>
              <a:rPr lang="da-DK" sz="1000" dirty="0" err="1"/>
              <a:t>critical</a:t>
            </a:r>
            <a:endParaRPr lang="da-DK" sz="1000" dirty="0"/>
          </a:p>
          <a:p>
            <a:r>
              <a:rPr lang="da-DK" sz="1000" dirty="0"/>
              <a:t>2821418	S26361-F3909-L616                   FUJITSU 16GB RAM 1x16GB 2Rx8 Modul DDR4 </a:t>
            </a:r>
            <a:r>
              <a:rPr lang="da-DK" sz="1000" dirty="0" err="1"/>
              <a:t>unbufferend</a:t>
            </a:r>
            <a:r>
              <a:rPr lang="da-DK" sz="1000" dirty="0"/>
              <a:t> ECC 2400MHz DIMM</a:t>
            </a:r>
          </a:p>
          <a:p>
            <a:endParaRPr lang="da-DK" sz="1000" dirty="0"/>
          </a:p>
          <a:p>
            <a:r>
              <a:rPr lang="da-DK" sz="1000" dirty="0"/>
              <a:t>2820279	VFY:T1313SC010IN                     FUJITSU PRIMERGY TX1310 M3 </a:t>
            </a:r>
            <a:r>
              <a:rPr lang="da-DK" sz="1000" dirty="0" err="1"/>
              <a:t>Xeon</a:t>
            </a:r>
            <a:r>
              <a:rPr lang="da-DK" sz="1000" dirty="0"/>
              <a:t> E3-1225V6 1x8GB 2x 1TB HDD 3.5inch DVD-RW SM</a:t>
            </a:r>
          </a:p>
          <a:p>
            <a:r>
              <a:rPr lang="da-DK" sz="1000" dirty="0"/>
              <a:t>2555344	S26361-F3952-L100                    FUJITSU HD SATA 6Gb/s 1TB 7200rpm 512e non hot-</a:t>
            </a:r>
            <a:r>
              <a:rPr lang="da-DK" sz="1000" dirty="0" err="1"/>
              <a:t>plug</a:t>
            </a:r>
            <a:r>
              <a:rPr lang="da-DK" sz="1000" dirty="0"/>
              <a:t> 3.5inch </a:t>
            </a:r>
            <a:r>
              <a:rPr lang="da-DK" sz="1000" dirty="0" err="1"/>
              <a:t>economic</a:t>
            </a:r>
            <a:endParaRPr lang="da-DK" sz="1000" dirty="0"/>
          </a:p>
          <a:p>
            <a:r>
              <a:rPr lang="da-DK" sz="1000" dirty="0"/>
              <a:t>2821417	S26361-F3909-L615                    FUJITSU 8GB RAM 1x8GB Modul DDR4 </a:t>
            </a:r>
            <a:r>
              <a:rPr lang="da-DK" sz="1000" dirty="0" err="1"/>
              <a:t>unbufferend</a:t>
            </a:r>
            <a:r>
              <a:rPr lang="da-DK" sz="1000" dirty="0"/>
              <a:t> ECC 2400MHz DIMM</a:t>
            </a:r>
          </a:p>
          <a:p>
            <a:r>
              <a:rPr lang="da-DK" sz="1000" dirty="0"/>
              <a:t>		</a:t>
            </a:r>
          </a:p>
          <a:p>
            <a:r>
              <a:rPr lang="da-DK" sz="1000" b="1" dirty="0"/>
              <a:t>Netværks Optioner:</a:t>
            </a:r>
          </a:p>
          <a:p>
            <a:r>
              <a:rPr lang="da-DK" sz="1000" dirty="0"/>
              <a:t>2171238	GS110TP-200EUS	NETGEAR 8 Port </a:t>
            </a:r>
            <a:r>
              <a:rPr lang="da-DK" sz="1000" dirty="0" err="1"/>
              <a:t>Gigabit</a:t>
            </a:r>
            <a:r>
              <a:rPr lang="da-DK" sz="1000" dirty="0"/>
              <a:t> Smart Switch with PoE - 2 </a:t>
            </a:r>
            <a:r>
              <a:rPr lang="da-DK" sz="1000" dirty="0" err="1"/>
              <a:t>Gigabit</a:t>
            </a:r>
            <a:r>
              <a:rPr lang="da-DK" sz="1000" dirty="0"/>
              <a:t> Fiber Ports - Desktop – </a:t>
            </a:r>
            <a:r>
              <a:rPr lang="da-DK" sz="1000" dirty="0" err="1"/>
              <a:t>fanless</a:t>
            </a:r>
            <a:endParaRPr lang="da-DK" sz="1000" dirty="0"/>
          </a:p>
          <a:p>
            <a:r>
              <a:rPr lang="da-DK" sz="1000" dirty="0"/>
              <a:t>2912337	JL258AR	</a:t>
            </a:r>
            <a:r>
              <a:rPr lang="en-US" sz="1000" dirty="0"/>
              <a:t>HPE Aruba 2930F 8G PoE+ 2SFP+ Switch Renew</a:t>
            </a:r>
            <a:endParaRPr lang="da-DK" sz="1000" dirty="0"/>
          </a:p>
          <a:p>
            <a:r>
              <a:rPr lang="da-DK" sz="1000" dirty="0"/>
              <a:t>2597477	02354037	HUAWEI S5700-10P-PWR-LI-AC 8 Ethernet 10/100/1000 PoE+ ports,2 Gig SFP,AC 110/220V</a:t>
            </a:r>
          </a:p>
          <a:p>
            <a:endParaRPr lang="da-DK" sz="1000" dirty="0"/>
          </a:p>
          <a:p>
            <a:r>
              <a:rPr lang="da-DK" sz="1000" b="1" dirty="0"/>
              <a:t>Firewall Optioner:</a:t>
            </a:r>
          </a:p>
          <a:p>
            <a:r>
              <a:rPr lang="da-DK" sz="1000" dirty="0" err="1"/>
              <a:t>Sophous</a:t>
            </a:r>
            <a:r>
              <a:rPr lang="da-DK" sz="1000" dirty="0"/>
              <a:t> Security</a:t>
            </a:r>
          </a:p>
          <a:p>
            <a:endParaRPr lang="da-DK" sz="1000" dirty="0"/>
          </a:p>
          <a:p>
            <a:r>
              <a:rPr lang="da-DK" sz="1000" b="1" dirty="0" err="1"/>
              <a:t>Endpoint</a:t>
            </a:r>
            <a:r>
              <a:rPr lang="da-DK" sz="1000" b="1" dirty="0"/>
              <a:t> </a:t>
            </a:r>
            <a:r>
              <a:rPr lang="da-DK" sz="1000" b="1" dirty="0" err="1"/>
              <a:t>Protection</a:t>
            </a:r>
            <a:r>
              <a:rPr lang="da-DK" sz="1000" b="1" dirty="0"/>
              <a:t> Optioner:</a:t>
            </a:r>
          </a:p>
          <a:p>
            <a:r>
              <a:rPr lang="da-DK" sz="1000" dirty="0"/>
              <a:t>Kaspersky</a:t>
            </a:r>
          </a:p>
          <a:p>
            <a:endParaRPr lang="da-DK" sz="1200" dirty="0"/>
          </a:p>
        </p:txBody>
      </p:sp>
      <p:pic>
        <p:nvPicPr>
          <p:cNvPr id="6" name="Picture 5">
            <a:extLst>
              <a:ext uri="{FF2B5EF4-FFF2-40B4-BE49-F238E27FC236}">
                <a16:creationId xmlns:a16="http://schemas.microsoft.com/office/drawing/2014/main" id="{E6E4CC12-C014-408E-89F2-815BA0ACB07E}"/>
              </a:ext>
            </a:extLst>
          </p:cNvPr>
          <p:cNvPicPr>
            <a:picLocks noChangeAspect="1"/>
          </p:cNvPicPr>
          <p:nvPr/>
        </p:nvPicPr>
        <p:blipFill rotWithShape="1">
          <a:blip r:embed="rId3">
            <a:extLst>
              <a:ext uri="{28A0092B-C50C-407E-A947-70E740481C1C}">
                <a14:useLocalDpi xmlns:a14="http://schemas.microsoft.com/office/drawing/2010/main" val="0"/>
              </a:ext>
            </a:extLst>
          </a:blip>
          <a:srcRect t="33695" b="37048"/>
          <a:stretch/>
        </p:blipFill>
        <p:spPr>
          <a:xfrm>
            <a:off x="1072531" y="5460505"/>
            <a:ext cx="954000" cy="209337"/>
          </a:xfrm>
          <a:prstGeom prst="rect">
            <a:avLst/>
          </a:prstGeom>
        </p:spPr>
      </p:pic>
      <p:pic>
        <p:nvPicPr>
          <p:cNvPr id="8" name="Picture 7">
            <a:extLst>
              <a:ext uri="{FF2B5EF4-FFF2-40B4-BE49-F238E27FC236}">
                <a16:creationId xmlns:a16="http://schemas.microsoft.com/office/drawing/2014/main" id="{0D5E6BE1-35E7-465D-A7ED-5037A4465CEF}"/>
              </a:ext>
            </a:extLst>
          </p:cNvPr>
          <p:cNvPicPr>
            <a:picLocks noChangeAspect="1"/>
          </p:cNvPicPr>
          <p:nvPr/>
        </p:nvPicPr>
        <p:blipFill rotWithShape="1">
          <a:blip r:embed="rId4">
            <a:extLst>
              <a:ext uri="{28A0092B-C50C-407E-A947-70E740481C1C}">
                <a14:useLocalDpi xmlns:a14="http://schemas.microsoft.com/office/drawing/2010/main" val="0"/>
              </a:ext>
            </a:extLst>
          </a:blip>
          <a:srcRect t="17932" b="17400"/>
          <a:stretch/>
        </p:blipFill>
        <p:spPr>
          <a:xfrm>
            <a:off x="2553046" y="5344062"/>
            <a:ext cx="952500" cy="461971"/>
          </a:xfrm>
          <a:prstGeom prst="rect">
            <a:avLst/>
          </a:prstGeom>
        </p:spPr>
      </p:pic>
      <p:pic>
        <p:nvPicPr>
          <p:cNvPr id="10" name="Picture 9">
            <a:extLst>
              <a:ext uri="{FF2B5EF4-FFF2-40B4-BE49-F238E27FC236}">
                <a16:creationId xmlns:a16="http://schemas.microsoft.com/office/drawing/2014/main" id="{93DA9AC2-DEA3-4A54-BDE7-E3D19321C4AA}"/>
              </a:ext>
            </a:extLst>
          </p:cNvPr>
          <p:cNvPicPr>
            <a:picLocks noChangeAspect="1"/>
          </p:cNvPicPr>
          <p:nvPr/>
        </p:nvPicPr>
        <p:blipFill rotWithShape="1">
          <a:blip r:embed="rId5">
            <a:extLst>
              <a:ext uri="{28A0092B-C50C-407E-A947-70E740481C1C}">
                <a14:useLocalDpi xmlns:a14="http://schemas.microsoft.com/office/drawing/2010/main" val="0"/>
              </a:ext>
            </a:extLst>
          </a:blip>
          <a:srcRect t="33695" b="32171"/>
          <a:stretch/>
        </p:blipFill>
        <p:spPr>
          <a:xfrm>
            <a:off x="5113556" y="5418375"/>
            <a:ext cx="1224000" cy="313344"/>
          </a:xfrm>
          <a:prstGeom prst="rect">
            <a:avLst/>
          </a:prstGeom>
        </p:spPr>
      </p:pic>
      <p:pic>
        <p:nvPicPr>
          <p:cNvPr id="11" name="Graphic 7">
            <a:hlinkClick r:id="rId6" action="ppaction://hlinksldjump"/>
            <a:extLst>
              <a:ext uri="{FF2B5EF4-FFF2-40B4-BE49-F238E27FC236}">
                <a16:creationId xmlns:a16="http://schemas.microsoft.com/office/drawing/2014/main" id="{9901B27F-90DD-49A0-99E8-8DE0CDE5D8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13772" y="5838430"/>
            <a:ext cx="360000" cy="360000"/>
          </a:xfrm>
          <a:prstGeom prst="rect">
            <a:avLst/>
          </a:prstGeom>
        </p:spPr>
      </p:pic>
      <p:pic>
        <p:nvPicPr>
          <p:cNvPr id="12" name="Graphic 8">
            <a:hlinkClick r:id="rId8" action="ppaction://hlinksldjump"/>
            <a:extLst>
              <a:ext uri="{FF2B5EF4-FFF2-40B4-BE49-F238E27FC236}">
                <a16:creationId xmlns:a16="http://schemas.microsoft.com/office/drawing/2014/main" id="{4BCB6558-3680-4936-B922-B2C1481B87A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9384" y="5838430"/>
            <a:ext cx="360000" cy="360000"/>
          </a:xfrm>
          <a:prstGeom prst="rect">
            <a:avLst/>
          </a:prstGeom>
        </p:spPr>
      </p:pic>
      <p:pic>
        <p:nvPicPr>
          <p:cNvPr id="14" name="Picture 13">
            <a:extLst>
              <a:ext uri="{FF2B5EF4-FFF2-40B4-BE49-F238E27FC236}">
                <a16:creationId xmlns:a16="http://schemas.microsoft.com/office/drawing/2014/main" id="{DD6CBC81-7109-41AC-9EDB-730BC7A96D1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94604" y="5382576"/>
            <a:ext cx="468000" cy="451083"/>
          </a:xfrm>
          <a:prstGeom prst="rect">
            <a:avLst/>
          </a:prstGeom>
        </p:spPr>
      </p:pic>
      <p:pic>
        <p:nvPicPr>
          <p:cNvPr id="16" name="Picture 15">
            <a:extLst>
              <a:ext uri="{FF2B5EF4-FFF2-40B4-BE49-F238E27FC236}">
                <a16:creationId xmlns:a16="http://schemas.microsoft.com/office/drawing/2014/main" id="{6935BE85-D4ED-4F58-BD6B-5CDFE5EFFE97}"/>
              </a:ext>
            </a:extLst>
          </p:cNvPr>
          <p:cNvPicPr>
            <a:picLocks noChangeAspect="1"/>
          </p:cNvPicPr>
          <p:nvPr/>
        </p:nvPicPr>
        <p:blipFill rotWithShape="1">
          <a:blip r:embed="rId11">
            <a:extLst>
              <a:ext uri="{28A0092B-C50C-407E-A947-70E740481C1C}">
                <a14:useLocalDpi xmlns:a14="http://schemas.microsoft.com/office/drawing/2010/main" val="0"/>
              </a:ext>
            </a:extLst>
          </a:blip>
          <a:srcRect b="79328"/>
          <a:stretch/>
        </p:blipFill>
        <p:spPr>
          <a:xfrm>
            <a:off x="7715496" y="5494604"/>
            <a:ext cx="952500" cy="196901"/>
          </a:xfrm>
          <a:prstGeom prst="rect">
            <a:avLst/>
          </a:prstGeom>
        </p:spPr>
      </p:pic>
      <p:pic>
        <p:nvPicPr>
          <p:cNvPr id="7" name="Billede 6">
            <a:extLst>
              <a:ext uri="{FF2B5EF4-FFF2-40B4-BE49-F238E27FC236}">
                <a16:creationId xmlns:a16="http://schemas.microsoft.com/office/drawing/2014/main" id="{08055F22-5339-44EB-B340-4437488364BA}"/>
              </a:ext>
            </a:extLst>
          </p:cNvPr>
          <p:cNvPicPr>
            <a:picLocks noChangeAspect="1"/>
          </p:cNvPicPr>
          <p:nvPr/>
        </p:nvPicPr>
        <p:blipFill rotWithShape="1">
          <a:blip r:embed="rId12">
            <a:extLst>
              <a:ext uri="{28A0092B-C50C-407E-A947-70E740481C1C}">
                <a14:useLocalDpi xmlns:a14="http://schemas.microsoft.com/office/drawing/2010/main" val="0"/>
              </a:ext>
            </a:extLst>
          </a:blip>
          <a:srcRect l="9791" t="21325" r="9528" b="22436"/>
          <a:stretch/>
        </p:blipFill>
        <p:spPr>
          <a:xfrm>
            <a:off x="9001047" y="5503519"/>
            <a:ext cx="653144" cy="146885"/>
          </a:xfrm>
          <a:prstGeom prst="rect">
            <a:avLst/>
          </a:prstGeom>
        </p:spPr>
      </p:pic>
      <p:pic>
        <p:nvPicPr>
          <p:cNvPr id="9" name="Picture 8">
            <a:extLst>
              <a:ext uri="{FF2B5EF4-FFF2-40B4-BE49-F238E27FC236}">
                <a16:creationId xmlns:a16="http://schemas.microsoft.com/office/drawing/2014/main" id="{A0A6179F-9E4B-4BDE-AC46-F7DBE43499F1}"/>
              </a:ext>
            </a:extLst>
          </p:cNvPr>
          <p:cNvPicPr>
            <a:picLocks noChangeAspect="1"/>
          </p:cNvPicPr>
          <p:nvPr/>
        </p:nvPicPr>
        <p:blipFill rotWithShape="1">
          <a:blip r:embed="rId13">
            <a:extLst>
              <a:ext uri="{28A0092B-C50C-407E-A947-70E740481C1C}">
                <a14:useLocalDpi xmlns:a14="http://schemas.microsoft.com/office/drawing/2010/main" val="0"/>
              </a:ext>
            </a:extLst>
          </a:blip>
          <a:srcRect t="19044" b="16374"/>
          <a:stretch/>
        </p:blipFill>
        <p:spPr>
          <a:xfrm>
            <a:off x="3838597" y="5376347"/>
            <a:ext cx="954000" cy="462083"/>
          </a:xfrm>
          <a:prstGeom prst="rect">
            <a:avLst/>
          </a:prstGeom>
        </p:spPr>
      </p:pic>
    </p:spTree>
    <p:extLst>
      <p:ext uri="{BB962C8B-B14F-4D97-AF65-F5344CB8AC3E}">
        <p14:creationId xmlns:p14="http://schemas.microsoft.com/office/powerpoint/2010/main" val="2679605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9C4AD4-77AA-4E72-AF2F-8B72E7988DF9}"/>
              </a:ext>
            </a:extLst>
          </p:cNvPr>
          <p:cNvPicPr>
            <a:picLocks noChangeAspect="1"/>
          </p:cNvPicPr>
          <p:nvPr/>
        </p:nvPicPr>
        <p:blipFill rotWithShape="1">
          <a:blip r:embed="rId3"/>
          <a:srcRect l="1373" t="1602" r="1725" b="2104"/>
          <a:stretch/>
        </p:blipFill>
        <p:spPr>
          <a:xfrm>
            <a:off x="452845" y="1341121"/>
            <a:ext cx="1080000" cy="826602"/>
          </a:xfrm>
          <a:prstGeom prst="rect">
            <a:avLst/>
          </a:prstGeom>
        </p:spPr>
      </p:pic>
      <p:sp>
        <p:nvSpPr>
          <p:cNvPr id="7" name="Rectangle 6">
            <a:extLst>
              <a:ext uri="{FF2B5EF4-FFF2-40B4-BE49-F238E27FC236}">
                <a16:creationId xmlns:a16="http://schemas.microsoft.com/office/drawing/2014/main" id="{6E0CC720-03E3-435A-8410-D783BDF51DD0}"/>
              </a:ext>
            </a:extLst>
          </p:cNvPr>
          <p:cNvSpPr/>
          <p:nvPr/>
        </p:nvSpPr>
        <p:spPr>
          <a:xfrm>
            <a:off x="1532845" y="1341121"/>
            <a:ext cx="2522742" cy="307777"/>
          </a:xfrm>
          <a:prstGeom prst="rect">
            <a:avLst/>
          </a:prstGeom>
        </p:spPr>
        <p:txBody>
          <a:bodyPr wrap="none">
            <a:spAutoFit/>
          </a:bodyPr>
          <a:lstStyle/>
          <a:p>
            <a:r>
              <a:rPr lang="da-DK" sz="1400"/>
              <a:t>Authorized OpenScape Business</a:t>
            </a:r>
            <a:endParaRPr lang="LID4096" sz="1400"/>
          </a:p>
        </p:txBody>
      </p:sp>
    </p:spTree>
    <p:extLst>
      <p:ext uri="{BB962C8B-B14F-4D97-AF65-F5344CB8AC3E}">
        <p14:creationId xmlns:p14="http://schemas.microsoft.com/office/powerpoint/2010/main" val="764811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07576C-DB1C-414D-84C8-731F3C278703}"/>
              </a:ext>
            </a:extLst>
          </p:cNvPr>
          <p:cNvSpPr/>
          <p:nvPr/>
        </p:nvSpPr>
        <p:spPr>
          <a:xfrm>
            <a:off x="1782302" y="3950237"/>
            <a:ext cx="8648056" cy="276999"/>
          </a:xfrm>
          <a:prstGeom prst="rect">
            <a:avLst/>
          </a:prstGeom>
        </p:spPr>
        <p:txBody>
          <a:bodyPr wrap="square">
            <a:spAutoFit/>
          </a:bodyPr>
          <a:lstStyle/>
          <a:p>
            <a:pPr algn="ctr"/>
            <a:r>
              <a:rPr lang="da-DK" sz="1200" dirty="0"/>
              <a:t>OpenScape Business S system software er inklusiv 3 års support (SSP) og en SLES 11 SP4 64-bit med 1 års opgraderingsaftale med Novell</a:t>
            </a:r>
            <a:endParaRPr lang="LID4096" sz="1200" dirty="0"/>
          </a:p>
        </p:txBody>
      </p:sp>
      <p:sp>
        <p:nvSpPr>
          <p:cNvPr id="6" name="Rectangle 5">
            <a:extLst>
              <a:ext uri="{FF2B5EF4-FFF2-40B4-BE49-F238E27FC236}">
                <a16:creationId xmlns:a16="http://schemas.microsoft.com/office/drawing/2014/main" id="{3BD07A17-866D-40F4-AC88-8FEC0E25ECB7}"/>
              </a:ext>
            </a:extLst>
          </p:cNvPr>
          <p:cNvSpPr/>
          <p:nvPr/>
        </p:nvSpPr>
        <p:spPr>
          <a:xfrm>
            <a:off x="1153127" y="1298787"/>
            <a:ext cx="9907229" cy="646331"/>
          </a:xfrm>
          <a:prstGeom prst="rect">
            <a:avLst/>
          </a:prstGeom>
        </p:spPr>
        <p:txBody>
          <a:bodyPr wrap="square">
            <a:spAutoFit/>
          </a:bodyPr>
          <a:lstStyle/>
          <a:p>
            <a:r>
              <a:rPr lang="en-US" sz="1200" dirty="0"/>
              <a:t>OpenScape Business S is a server-based "All-In-One" Unified Communications platform (UC) that supports up to 1500 IP subscribers and Internet Telephony Service Provider (ITSP) connection to the public network or a dedicated MPLS (WAN). It is designed for Linux (Novell SLES) operating system and can be operated either on physical or virtual machines with VMware vSphere or Microsoft Hyper-V.</a:t>
            </a:r>
            <a:endParaRPr lang="LID4096" sz="1200" dirty="0"/>
          </a:p>
        </p:txBody>
      </p:sp>
      <p:sp>
        <p:nvSpPr>
          <p:cNvPr id="7" name="Rectangle 6">
            <a:extLst>
              <a:ext uri="{FF2B5EF4-FFF2-40B4-BE49-F238E27FC236}">
                <a16:creationId xmlns:a16="http://schemas.microsoft.com/office/drawing/2014/main" id="{A052E6CA-2AEE-40A6-8247-6B3108FBEA14}"/>
              </a:ext>
            </a:extLst>
          </p:cNvPr>
          <p:cNvSpPr/>
          <p:nvPr/>
        </p:nvSpPr>
        <p:spPr>
          <a:xfrm>
            <a:off x="4935131" y="3440019"/>
            <a:ext cx="2318076" cy="246221"/>
          </a:xfrm>
          <a:prstGeom prst="rect">
            <a:avLst/>
          </a:prstGeom>
        </p:spPr>
        <p:txBody>
          <a:bodyPr wrap="square">
            <a:spAutoFit/>
          </a:bodyPr>
          <a:lstStyle/>
          <a:p>
            <a:r>
              <a:rPr lang="en-US" sz="1000" dirty="0"/>
              <a:t>For more information click on the image.</a:t>
            </a:r>
            <a:endParaRPr lang="LID4096" sz="1000" dirty="0"/>
          </a:p>
        </p:txBody>
      </p:sp>
      <p:pic>
        <p:nvPicPr>
          <p:cNvPr id="8" name="Picture 7">
            <a:hlinkClick r:id="rId3"/>
            <a:extLst>
              <a:ext uri="{FF2B5EF4-FFF2-40B4-BE49-F238E27FC236}">
                <a16:creationId xmlns:a16="http://schemas.microsoft.com/office/drawing/2014/main" id="{928FDA1B-A1D8-4989-AE0E-1A68C4D045B2}"/>
              </a:ext>
            </a:extLst>
          </p:cNvPr>
          <p:cNvPicPr>
            <a:picLocks noChangeAspect="1"/>
          </p:cNvPicPr>
          <p:nvPr/>
        </p:nvPicPr>
        <p:blipFill>
          <a:blip r:embed="rId4"/>
          <a:stretch>
            <a:fillRect/>
          </a:stretch>
        </p:blipFill>
        <p:spPr>
          <a:xfrm>
            <a:off x="5223110" y="2052083"/>
            <a:ext cx="1759177" cy="1440000"/>
          </a:xfrm>
          <a:prstGeom prst="rect">
            <a:avLst/>
          </a:prstGeom>
        </p:spPr>
      </p:pic>
      <p:pic>
        <p:nvPicPr>
          <p:cNvPr id="9" name="Graphic 8">
            <a:hlinkClick r:id="rId5" action="ppaction://hlinksldjump"/>
            <a:extLst>
              <a:ext uri="{FF2B5EF4-FFF2-40B4-BE49-F238E27FC236}">
                <a16:creationId xmlns:a16="http://schemas.microsoft.com/office/drawing/2014/main" id="{8B3954CA-0677-4BC5-A521-06905FC05D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87647" y="5838430"/>
            <a:ext cx="360000" cy="360000"/>
          </a:xfrm>
          <a:prstGeom prst="rect">
            <a:avLst/>
          </a:prstGeom>
        </p:spPr>
      </p:pic>
      <p:pic>
        <p:nvPicPr>
          <p:cNvPr id="10" name="Graphic 9">
            <a:hlinkClick r:id="rId7" action="ppaction://hlinksldjump"/>
            <a:extLst>
              <a:ext uri="{FF2B5EF4-FFF2-40B4-BE49-F238E27FC236}">
                <a16:creationId xmlns:a16="http://schemas.microsoft.com/office/drawing/2014/main" id="{6770EA07-12BD-4209-96A3-02E397AF77C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9384" y="5838430"/>
            <a:ext cx="360000" cy="360000"/>
          </a:xfrm>
          <a:prstGeom prst="rect">
            <a:avLst/>
          </a:prstGeom>
        </p:spPr>
      </p:pic>
      <p:sp>
        <p:nvSpPr>
          <p:cNvPr id="4" name="Rectangle 3">
            <a:extLst>
              <a:ext uri="{FF2B5EF4-FFF2-40B4-BE49-F238E27FC236}">
                <a16:creationId xmlns:a16="http://schemas.microsoft.com/office/drawing/2014/main" id="{442FEE54-DAEA-4BB2-B162-896FC6231D89}"/>
              </a:ext>
            </a:extLst>
          </p:cNvPr>
          <p:cNvSpPr/>
          <p:nvPr/>
        </p:nvSpPr>
        <p:spPr>
          <a:xfrm>
            <a:off x="1553945" y="4491233"/>
            <a:ext cx="9097506" cy="289951"/>
          </a:xfrm>
          <a:prstGeom prst="rect">
            <a:avLst/>
          </a:prstGeom>
        </p:spPr>
        <p:txBody>
          <a:bodyPr wrap="square">
            <a:spAutoFit/>
          </a:bodyPr>
          <a:lstStyle/>
          <a:p>
            <a:pPr algn="ctr">
              <a:lnSpc>
                <a:spcPct val="107000"/>
              </a:lnSpc>
              <a:spcAft>
                <a:spcPts val="0"/>
              </a:spcAft>
            </a:pPr>
            <a:r>
              <a:rPr lang="en-US" sz="1200" dirty="0"/>
              <a:t>You can use your own VMWare or Hyper V environment, even at a hosting center. The hosting center must support advanced routing in and out.</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35A9401E-3FF9-44C4-8336-0CCF3529C92A}"/>
              </a:ext>
            </a:extLst>
          </p:cNvPr>
          <p:cNvSpPr txBox="1"/>
          <p:nvPr/>
        </p:nvSpPr>
        <p:spPr>
          <a:xfrm>
            <a:off x="5045657" y="986865"/>
            <a:ext cx="1935723" cy="369332"/>
          </a:xfrm>
          <a:prstGeom prst="rect">
            <a:avLst/>
          </a:prstGeom>
          <a:noFill/>
        </p:spPr>
        <p:txBody>
          <a:bodyPr wrap="none" rtlCol="0">
            <a:spAutoFit/>
          </a:bodyPr>
          <a:lstStyle/>
          <a:p>
            <a:r>
              <a:rPr lang="da-DK" b="1" dirty="0"/>
              <a:t>Software Platform</a:t>
            </a:r>
            <a:endParaRPr lang="LID4096" b="1" dirty="0"/>
          </a:p>
        </p:txBody>
      </p:sp>
    </p:spTree>
    <p:extLst>
      <p:ext uri="{BB962C8B-B14F-4D97-AF65-F5344CB8AC3E}">
        <p14:creationId xmlns:p14="http://schemas.microsoft.com/office/powerpoint/2010/main" val="206984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FCE2A0-18E5-4D52-A3AA-2F441152A2E6}"/>
              </a:ext>
            </a:extLst>
          </p:cNvPr>
          <p:cNvSpPr/>
          <p:nvPr/>
        </p:nvSpPr>
        <p:spPr>
          <a:xfrm>
            <a:off x="3164661" y="5163405"/>
            <a:ext cx="5863400" cy="369332"/>
          </a:xfrm>
          <a:prstGeom prst="rect">
            <a:avLst/>
          </a:prstGeom>
        </p:spPr>
        <p:txBody>
          <a:bodyPr wrap="none">
            <a:spAutoFit/>
          </a:bodyPr>
          <a:lstStyle/>
          <a:p>
            <a:pPr algn="ctr"/>
            <a:r>
              <a:rPr lang="en-US" b="1" dirty="0"/>
              <a:t>An OpenScape Desk Phone CP200 and a CP400 are included</a:t>
            </a:r>
            <a:endParaRPr lang="LID4096" b="1" dirty="0"/>
          </a:p>
        </p:txBody>
      </p:sp>
      <p:pic>
        <p:nvPicPr>
          <p:cNvPr id="5" name="Picture 4" title="CP200">
            <a:hlinkClick r:id="rId3"/>
            <a:extLst>
              <a:ext uri="{FF2B5EF4-FFF2-40B4-BE49-F238E27FC236}">
                <a16:creationId xmlns:a16="http://schemas.microsoft.com/office/drawing/2014/main" id="{DAF629F9-D7AB-488F-8CB6-4928F87E7F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231" y="1852829"/>
            <a:ext cx="2204781" cy="1440000"/>
          </a:xfrm>
          <a:prstGeom prst="rect">
            <a:avLst/>
          </a:prstGeom>
        </p:spPr>
      </p:pic>
      <p:pic>
        <p:nvPicPr>
          <p:cNvPr id="7" name="Picture 6" title="CP400">
            <a:hlinkClick r:id="rId5"/>
            <a:extLst>
              <a:ext uri="{FF2B5EF4-FFF2-40B4-BE49-F238E27FC236}">
                <a16:creationId xmlns:a16="http://schemas.microsoft.com/office/drawing/2014/main" id="{C2FCA26C-2913-4DC0-8DE2-F30C2A98A8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4249" y="1852829"/>
            <a:ext cx="2357032" cy="1440000"/>
          </a:xfrm>
          <a:prstGeom prst="rect">
            <a:avLst/>
          </a:prstGeom>
        </p:spPr>
      </p:pic>
      <p:pic>
        <p:nvPicPr>
          <p:cNvPr id="9" name="Picture 8" title="CP600">
            <a:hlinkClick r:id="rId7"/>
            <a:extLst>
              <a:ext uri="{FF2B5EF4-FFF2-40B4-BE49-F238E27FC236}">
                <a16:creationId xmlns:a16="http://schemas.microsoft.com/office/drawing/2014/main" id="{C2DEB9D0-3043-41B9-91A4-245A40A82D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09626" y="1852829"/>
            <a:ext cx="2189073" cy="1440000"/>
          </a:xfrm>
          <a:prstGeom prst="rect">
            <a:avLst/>
          </a:prstGeom>
        </p:spPr>
      </p:pic>
      <p:pic>
        <p:nvPicPr>
          <p:cNvPr id="13" name="Picture 12" title="CP200">
            <a:hlinkClick r:id="rId3"/>
            <a:extLst>
              <a:ext uri="{FF2B5EF4-FFF2-40B4-BE49-F238E27FC236}">
                <a16:creationId xmlns:a16="http://schemas.microsoft.com/office/drawing/2014/main" id="{E099481B-326F-42D6-8423-6EB74D462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8573" y="1844120"/>
            <a:ext cx="2204781" cy="1440000"/>
          </a:xfrm>
          <a:prstGeom prst="rect">
            <a:avLst/>
          </a:prstGeom>
        </p:spPr>
      </p:pic>
      <p:pic>
        <p:nvPicPr>
          <p:cNvPr id="15" name="Picture 14">
            <a:hlinkClick r:id="rId3"/>
            <a:extLst>
              <a:ext uri="{FF2B5EF4-FFF2-40B4-BE49-F238E27FC236}">
                <a16:creationId xmlns:a16="http://schemas.microsoft.com/office/drawing/2014/main" id="{DF35473C-34E6-45B6-B7EA-218278CA585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9785" y="3688569"/>
            <a:ext cx="1440000" cy="1440000"/>
          </a:xfrm>
          <a:prstGeom prst="rect">
            <a:avLst/>
          </a:prstGeom>
        </p:spPr>
      </p:pic>
      <p:pic>
        <p:nvPicPr>
          <p:cNvPr id="17" name="Picture 16">
            <a:hlinkClick r:id="rId3"/>
            <a:extLst>
              <a:ext uri="{FF2B5EF4-FFF2-40B4-BE49-F238E27FC236}">
                <a16:creationId xmlns:a16="http://schemas.microsoft.com/office/drawing/2014/main" id="{DED4B8B5-85BD-4360-86BB-69FAB81CCE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82712" y="3646333"/>
            <a:ext cx="1440000" cy="1440000"/>
          </a:xfrm>
          <a:prstGeom prst="rect">
            <a:avLst/>
          </a:prstGeom>
        </p:spPr>
      </p:pic>
      <p:pic>
        <p:nvPicPr>
          <p:cNvPr id="19" name="Picture 18">
            <a:hlinkClick r:id="rId5"/>
            <a:extLst>
              <a:ext uri="{FF2B5EF4-FFF2-40B4-BE49-F238E27FC236}">
                <a16:creationId xmlns:a16="http://schemas.microsoft.com/office/drawing/2014/main" id="{C9430CBD-69B9-4B4E-B5D4-4CFD38D093C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30886" y="3714696"/>
            <a:ext cx="1803758" cy="1440000"/>
          </a:xfrm>
          <a:prstGeom prst="rect">
            <a:avLst/>
          </a:prstGeom>
        </p:spPr>
      </p:pic>
      <p:pic>
        <p:nvPicPr>
          <p:cNvPr id="21" name="Picture 20">
            <a:hlinkClick r:id="rId7"/>
            <a:extLst>
              <a:ext uri="{FF2B5EF4-FFF2-40B4-BE49-F238E27FC236}">
                <a16:creationId xmlns:a16="http://schemas.microsoft.com/office/drawing/2014/main" id="{5A95A1A8-D064-43BC-80BD-8E85CEB55C1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93179" y="3723405"/>
            <a:ext cx="1421966" cy="1440000"/>
          </a:xfrm>
          <a:prstGeom prst="rect">
            <a:avLst/>
          </a:prstGeom>
        </p:spPr>
      </p:pic>
      <p:sp>
        <p:nvSpPr>
          <p:cNvPr id="22" name="TextBox 21">
            <a:extLst>
              <a:ext uri="{FF2B5EF4-FFF2-40B4-BE49-F238E27FC236}">
                <a16:creationId xmlns:a16="http://schemas.microsoft.com/office/drawing/2014/main" id="{128EBB7D-ACA3-4240-B582-524DD0ADD58A}"/>
              </a:ext>
            </a:extLst>
          </p:cNvPr>
          <p:cNvSpPr txBox="1"/>
          <p:nvPr/>
        </p:nvSpPr>
        <p:spPr>
          <a:xfrm>
            <a:off x="1440897" y="3320333"/>
            <a:ext cx="777777" cy="369332"/>
          </a:xfrm>
          <a:prstGeom prst="rect">
            <a:avLst/>
          </a:prstGeom>
          <a:noFill/>
        </p:spPr>
        <p:txBody>
          <a:bodyPr wrap="none" rtlCol="0">
            <a:spAutoFit/>
          </a:bodyPr>
          <a:lstStyle/>
          <a:p>
            <a:r>
              <a:rPr lang="da-DK" b="1" dirty="0"/>
              <a:t>CP200</a:t>
            </a:r>
            <a:endParaRPr lang="LID4096" b="1"/>
          </a:p>
        </p:txBody>
      </p:sp>
      <p:sp>
        <p:nvSpPr>
          <p:cNvPr id="25" name="TextBox 24">
            <a:extLst>
              <a:ext uri="{FF2B5EF4-FFF2-40B4-BE49-F238E27FC236}">
                <a16:creationId xmlns:a16="http://schemas.microsoft.com/office/drawing/2014/main" id="{03A0E899-DE0A-4331-AF0B-7EC7AEE8E859}"/>
              </a:ext>
            </a:extLst>
          </p:cNvPr>
          <p:cNvSpPr txBox="1"/>
          <p:nvPr/>
        </p:nvSpPr>
        <p:spPr>
          <a:xfrm>
            <a:off x="4013824" y="3320333"/>
            <a:ext cx="777777" cy="369332"/>
          </a:xfrm>
          <a:prstGeom prst="rect">
            <a:avLst/>
          </a:prstGeom>
          <a:noFill/>
        </p:spPr>
        <p:txBody>
          <a:bodyPr wrap="none" rtlCol="0">
            <a:spAutoFit/>
          </a:bodyPr>
          <a:lstStyle/>
          <a:p>
            <a:r>
              <a:rPr lang="da-DK" b="1" dirty="0"/>
              <a:t>CP205</a:t>
            </a:r>
            <a:endParaRPr lang="LID4096" b="1"/>
          </a:p>
        </p:txBody>
      </p:sp>
      <p:sp>
        <p:nvSpPr>
          <p:cNvPr id="26" name="TextBox 25">
            <a:extLst>
              <a:ext uri="{FF2B5EF4-FFF2-40B4-BE49-F238E27FC236}">
                <a16:creationId xmlns:a16="http://schemas.microsoft.com/office/drawing/2014/main" id="{9687CCAD-80DC-4825-BF45-0548666DA724}"/>
              </a:ext>
            </a:extLst>
          </p:cNvPr>
          <p:cNvSpPr txBox="1"/>
          <p:nvPr/>
        </p:nvSpPr>
        <p:spPr>
          <a:xfrm>
            <a:off x="6914655" y="3320333"/>
            <a:ext cx="777777" cy="369332"/>
          </a:xfrm>
          <a:prstGeom prst="rect">
            <a:avLst/>
          </a:prstGeom>
          <a:noFill/>
        </p:spPr>
        <p:txBody>
          <a:bodyPr wrap="none" rtlCol="0">
            <a:spAutoFit/>
          </a:bodyPr>
          <a:lstStyle/>
          <a:p>
            <a:r>
              <a:rPr lang="da-DK" b="1" dirty="0"/>
              <a:t>CP400</a:t>
            </a:r>
            <a:endParaRPr lang="LID4096" b="1"/>
          </a:p>
        </p:txBody>
      </p:sp>
      <p:sp>
        <p:nvSpPr>
          <p:cNvPr id="27" name="TextBox 26">
            <a:extLst>
              <a:ext uri="{FF2B5EF4-FFF2-40B4-BE49-F238E27FC236}">
                <a16:creationId xmlns:a16="http://schemas.microsoft.com/office/drawing/2014/main" id="{13D2E2F1-010E-43D5-B9D7-C4C5926C4904}"/>
              </a:ext>
            </a:extLst>
          </p:cNvPr>
          <p:cNvSpPr txBox="1"/>
          <p:nvPr/>
        </p:nvSpPr>
        <p:spPr>
          <a:xfrm>
            <a:off x="9665052" y="3317855"/>
            <a:ext cx="777777" cy="369332"/>
          </a:xfrm>
          <a:prstGeom prst="rect">
            <a:avLst/>
          </a:prstGeom>
          <a:noFill/>
        </p:spPr>
        <p:txBody>
          <a:bodyPr wrap="none" rtlCol="0">
            <a:spAutoFit/>
          </a:bodyPr>
          <a:lstStyle/>
          <a:p>
            <a:r>
              <a:rPr lang="da-DK" b="1" dirty="0"/>
              <a:t>CP600</a:t>
            </a:r>
            <a:endParaRPr lang="LID4096" b="1"/>
          </a:p>
        </p:txBody>
      </p:sp>
      <p:sp>
        <p:nvSpPr>
          <p:cNvPr id="28" name="Rectangle 27">
            <a:extLst>
              <a:ext uri="{FF2B5EF4-FFF2-40B4-BE49-F238E27FC236}">
                <a16:creationId xmlns:a16="http://schemas.microsoft.com/office/drawing/2014/main" id="{49751650-3E05-497E-A86A-9B6AC6E6322E}"/>
              </a:ext>
            </a:extLst>
          </p:cNvPr>
          <p:cNvSpPr/>
          <p:nvPr/>
        </p:nvSpPr>
        <p:spPr>
          <a:xfrm>
            <a:off x="4085740" y="1029216"/>
            <a:ext cx="4031553" cy="738664"/>
          </a:xfrm>
          <a:prstGeom prst="rect">
            <a:avLst/>
          </a:prstGeom>
        </p:spPr>
        <p:txBody>
          <a:bodyPr wrap="none">
            <a:spAutoFit/>
          </a:bodyPr>
          <a:lstStyle/>
          <a:p>
            <a:pPr algn="ctr"/>
            <a:r>
              <a:rPr lang="da-DK" b="1" dirty="0"/>
              <a:t>OpenScape Desk Phone CP</a:t>
            </a:r>
          </a:p>
          <a:p>
            <a:pPr algn="ctr"/>
            <a:r>
              <a:rPr lang="en-US" sz="1200" dirty="0"/>
              <a:t>By clicking on the image you can read more about the phones</a:t>
            </a:r>
          </a:p>
          <a:p>
            <a:pPr algn="ctr"/>
            <a:r>
              <a:rPr lang="en-US" sz="1200" dirty="0"/>
              <a:t>Further models to be released in 2018/2019</a:t>
            </a:r>
            <a:endParaRPr lang="LID4096" sz="1200" dirty="0"/>
          </a:p>
        </p:txBody>
      </p:sp>
      <p:pic>
        <p:nvPicPr>
          <p:cNvPr id="18" name="Graphic 17">
            <a:hlinkClick r:id="rId12" action="ppaction://hlinksldjump"/>
            <a:extLst>
              <a:ext uri="{FF2B5EF4-FFF2-40B4-BE49-F238E27FC236}">
                <a16:creationId xmlns:a16="http://schemas.microsoft.com/office/drawing/2014/main" id="{8B404780-450E-4B46-B142-72B619CC70E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505064" y="5838430"/>
            <a:ext cx="360000" cy="360000"/>
          </a:xfrm>
          <a:prstGeom prst="rect">
            <a:avLst/>
          </a:prstGeom>
        </p:spPr>
      </p:pic>
      <p:pic>
        <p:nvPicPr>
          <p:cNvPr id="20" name="Graphic 19">
            <a:hlinkClick r:id="rId14" action="ppaction://hlinksldjump"/>
            <a:extLst>
              <a:ext uri="{FF2B5EF4-FFF2-40B4-BE49-F238E27FC236}">
                <a16:creationId xmlns:a16="http://schemas.microsoft.com/office/drawing/2014/main" id="{70F4CA03-3D09-462E-BC94-721F710ED6F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9384" y="5838430"/>
            <a:ext cx="360000" cy="360000"/>
          </a:xfrm>
          <a:prstGeom prst="rect">
            <a:avLst/>
          </a:prstGeom>
        </p:spPr>
      </p:pic>
    </p:spTree>
    <p:extLst>
      <p:ext uri="{BB962C8B-B14F-4D97-AF65-F5344CB8AC3E}">
        <p14:creationId xmlns:p14="http://schemas.microsoft.com/office/powerpoint/2010/main" val="2292835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9ECD39-4ED4-449F-A3C4-E9F4E14C1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9525" y="1750817"/>
            <a:ext cx="7679471" cy="3929693"/>
          </a:xfrm>
          <a:prstGeom prst="rect">
            <a:avLst/>
          </a:prstGeom>
        </p:spPr>
      </p:pic>
      <p:sp>
        <p:nvSpPr>
          <p:cNvPr id="7" name="Rectangle 6">
            <a:extLst>
              <a:ext uri="{FF2B5EF4-FFF2-40B4-BE49-F238E27FC236}">
                <a16:creationId xmlns:a16="http://schemas.microsoft.com/office/drawing/2014/main" id="{C511D33F-C5D0-4D2B-AD6C-04545F997963}"/>
              </a:ext>
            </a:extLst>
          </p:cNvPr>
          <p:cNvSpPr/>
          <p:nvPr/>
        </p:nvSpPr>
        <p:spPr>
          <a:xfrm>
            <a:off x="5297387" y="1017333"/>
            <a:ext cx="1674946" cy="369332"/>
          </a:xfrm>
          <a:prstGeom prst="rect">
            <a:avLst/>
          </a:prstGeom>
        </p:spPr>
        <p:txBody>
          <a:bodyPr wrap="none">
            <a:spAutoFit/>
          </a:bodyPr>
          <a:lstStyle/>
          <a:p>
            <a:pPr algn="ctr"/>
            <a:r>
              <a:rPr lang="da-DK" b="1" dirty="0"/>
              <a:t>myPortal Smart</a:t>
            </a:r>
            <a:endParaRPr lang="LID4096" b="1"/>
          </a:p>
        </p:txBody>
      </p:sp>
      <p:pic>
        <p:nvPicPr>
          <p:cNvPr id="8" name="Graphic 7">
            <a:hlinkClick r:id="rId4" action="ppaction://hlinksldjump"/>
            <a:extLst>
              <a:ext uri="{FF2B5EF4-FFF2-40B4-BE49-F238E27FC236}">
                <a16:creationId xmlns:a16="http://schemas.microsoft.com/office/drawing/2014/main" id="{FBCB7C6F-99DA-4D22-A603-73CFB0EA0D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81706" y="5838430"/>
            <a:ext cx="360000" cy="360000"/>
          </a:xfrm>
          <a:prstGeom prst="rect">
            <a:avLst/>
          </a:prstGeom>
        </p:spPr>
      </p:pic>
      <p:pic>
        <p:nvPicPr>
          <p:cNvPr id="9" name="Graphic 8">
            <a:hlinkClick r:id="rId6" action="ppaction://hlinksldjump"/>
            <a:extLst>
              <a:ext uri="{FF2B5EF4-FFF2-40B4-BE49-F238E27FC236}">
                <a16:creationId xmlns:a16="http://schemas.microsoft.com/office/drawing/2014/main" id="{1B875007-668C-4BE1-9234-AFB814E295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384" y="5838430"/>
            <a:ext cx="360000" cy="360000"/>
          </a:xfrm>
          <a:prstGeom prst="rect">
            <a:avLst/>
          </a:prstGeom>
        </p:spPr>
      </p:pic>
      <p:pic>
        <p:nvPicPr>
          <p:cNvPr id="15" name="Picture 14">
            <a:extLst>
              <a:ext uri="{FF2B5EF4-FFF2-40B4-BE49-F238E27FC236}">
                <a16:creationId xmlns:a16="http://schemas.microsoft.com/office/drawing/2014/main" id="{7A13506D-1445-4295-8BEB-262A74ECEE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88556" y="2117470"/>
            <a:ext cx="488808" cy="488808"/>
          </a:xfrm>
          <a:prstGeom prst="rect">
            <a:avLst/>
          </a:prstGeom>
        </p:spPr>
      </p:pic>
      <p:pic>
        <p:nvPicPr>
          <p:cNvPr id="17" name="Picture 16">
            <a:extLst>
              <a:ext uri="{FF2B5EF4-FFF2-40B4-BE49-F238E27FC236}">
                <a16:creationId xmlns:a16="http://schemas.microsoft.com/office/drawing/2014/main" id="{77596A5C-C7AC-4F43-AFB1-AED04B7F8E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37570" y="2111590"/>
            <a:ext cx="884267" cy="796329"/>
          </a:xfrm>
          <a:prstGeom prst="rect">
            <a:avLst/>
          </a:prstGeom>
        </p:spPr>
      </p:pic>
      <p:sp>
        <p:nvSpPr>
          <p:cNvPr id="14" name="Rectangle: Rounded Corners 13">
            <a:extLst>
              <a:ext uri="{FF2B5EF4-FFF2-40B4-BE49-F238E27FC236}">
                <a16:creationId xmlns:a16="http://schemas.microsoft.com/office/drawing/2014/main" id="{4F2150E2-100C-4AE9-A9E3-CFC7375CBEBF}"/>
              </a:ext>
            </a:extLst>
          </p:cNvPr>
          <p:cNvSpPr/>
          <p:nvPr/>
        </p:nvSpPr>
        <p:spPr>
          <a:xfrm>
            <a:off x="9190715" y="1017333"/>
            <a:ext cx="2650991" cy="4263540"/>
          </a:xfrm>
          <a:prstGeom prst="round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a-DK" sz="900" b="1" u="sng" dirty="0">
                <a:solidFill>
                  <a:schemeClr val="tx1"/>
                </a:solidFill>
              </a:rPr>
              <a:t>myPortal smart - Key Features</a:t>
            </a:r>
          </a:p>
          <a:p>
            <a:endParaRPr lang="da-DK" sz="900" dirty="0">
              <a:solidFill>
                <a:schemeClr val="tx1"/>
              </a:solidFill>
            </a:endParaRPr>
          </a:p>
          <a:p>
            <a:r>
              <a:rPr lang="da-DK" sz="900" dirty="0">
                <a:solidFill>
                  <a:schemeClr val="tx1"/>
                </a:solidFill>
              </a:rPr>
              <a:t>Advanced Directory (Contacts)</a:t>
            </a:r>
          </a:p>
          <a:p>
            <a:r>
              <a:rPr lang="da-DK" sz="900" dirty="0">
                <a:solidFill>
                  <a:schemeClr val="tx1"/>
                </a:solidFill>
              </a:rPr>
              <a:t>Call Status</a:t>
            </a:r>
          </a:p>
          <a:p>
            <a:r>
              <a:rPr lang="da-DK" sz="900" dirty="0">
                <a:solidFill>
                  <a:schemeClr val="tx1"/>
                </a:solidFill>
              </a:rPr>
              <a:t>Call Journal</a:t>
            </a:r>
          </a:p>
          <a:p>
            <a:r>
              <a:rPr lang="da-DK" sz="900" dirty="0">
                <a:solidFill>
                  <a:schemeClr val="tx1"/>
                </a:solidFill>
              </a:rPr>
              <a:t>Visual Voicemail</a:t>
            </a:r>
          </a:p>
          <a:p>
            <a:r>
              <a:rPr lang="da-DK" sz="900" dirty="0">
                <a:solidFill>
                  <a:schemeClr val="tx1"/>
                </a:solidFill>
              </a:rPr>
              <a:t>Presenence based voicemailVocemail to Email</a:t>
            </a:r>
          </a:p>
          <a:p>
            <a:endParaRPr lang="da-DK" sz="900" dirty="0">
              <a:solidFill>
                <a:schemeClr val="tx1"/>
              </a:solidFill>
            </a:endParaRPr>
          </a:p>
          <a:p>
            <a:r>
              <a:rPr lang="da-DK" sz="900" b="1" dirty="0">
                <a:solidFill>
                  <a:schemeClr val="tx1"/>
                </a:solidFill>
              </a:rPr>
              <a:t>Presenence</a:t>
            </a:r>
          </a:p>
          <a:p>
            <a:pPr marL="171450" indent="-171450">
              <a:buFont typeface="Arial" panose="020B0604020202020204" pitchFamily="34" charset="0"/>
              <a:buChar char="•"/>
            </a:pPr>
            <a:r>
              <a:rPr lang="da-DK" sz="900" dirty="0">
                <a:solidFill>
                  <a:schemeClr val="tx1"/>
                </a:solidFill>
              </a:rPr>
              <a:t>Office</a:t>
            </a:r>
          </a:p>
          <a:p>
            <a:pPr marL="171450" indent="-171450">
              <a:buFont typeface="Arial" panose="020B0604020202020204" pitchFamily="34" charset="0"/>
              <a:buChar char="•"/>
            </a:pPr>
            <a:r>
              <a:rPr lang="da-DK" sz="900" dirty="0">
                <a:solidFill>
                  <a:schemeClr val="tx1"/>
                </a:solidFill>
              </a:rPr>
              <a:t>Meeting</a:t>
            </a:r>
          </a:p>
          <a:p>
            <a:pPr marL="171450" indent="-171450">
              <a:buFont typeface="Arial" panose="020B0604020202020204" pitchFamily="34" charset="0"/>
              <a:buChar char="•"/>
            </a:pPr>
            <a:r>
              <a:rPr lang="da-DK" sz="900" dirty="0">
                <a:solidFill>
                  <a:schemeClr val="tx1"/>
                </a:solidFill>
              </a:rPr>
              <a:t>Sick</a:t>
            </a:r>
          </a:p>
          <a:p>
            <a:pPr marL="171450" indent="-171450">
              <a:buFont typeface="Arial" panose="020B0604020202020204" pitchFamily="34" charset="0"/>
              <a:buChar char="•"/>
            </a:pPr>
            <a:r>
              <a:rPr lang="da-DK" sz="900" dirty="0">
                <a:solidFill>
                  <a:schemeClr val="tx1"/>
                </a:solidFill>
              </a:rPr>
              <a:t>Break</a:t>
            </a:r>
          </a:p>
          <a:p>
            <a:pPr marL="171450" indent="-171450">
              <a:buFont typeface="Arial" panose="020B0604020202020204" pitchFamily="34" charset="0"/>
              <a:buChar char="•"/>
            </a:pPr>
            <a:r>
              <a:rPr lang="da-DK" sz="900" dirty="0">
                <a:solidFill>
                  <a:schemeClr val="tx1"/>
                </a:solidFill>
              </a:rPr>
              <a:t>Gone Out</a:t>
            </a:r>
          </a:p>
          <a:p>
            <a:pPr marL="171450" indent="-171450">
              <a:buFont typeface="Arial" panose="020B0604020202020204" pitchFamily="34" charset="0"/>
              <a:buChar char="•"/>
            </a:pPr>
            <a:r>
              <a:rPr lang="da-DK" sz="900" dirty="0">
                <a:solidFill>
                  <a:schemeClr val="tx1"/>
                </a:solidFill>
              </a:rPr>
              <a:t>Vacation</a:t>
            </a:r>
          </a:p>
          <a:p>
            <a:pPr marL="171450" indent="-171450">
              <a:buFont typeface="Arial" panose="020B0604020202020204" pitchFamily="34" charset="0"/>
              <a:buChar char="•"/>
            </a:pPr>
            <a:r>
              <a:rPr lang="da-DK" sz="900" dirty="0">
                <a:solidFill>
                  <a:schemeClr val="tx1"/>
                </a:solidFill>
              </a:rPr>
              <a:t>Lunch</a:t>
            </a:r>
          </a:p>
          <a:p>
            <a:pPr marL="171450" indent="-171450">
              <a:buFont typeface="Arial" panose="020B0604020202020204" pitchFamily="34" charset="0"/>
              <a:buChar char="•"/>
            </a:pPr>
            <a:r>
              <a:rPr lang="da-DK" sz="900" dirty="0">
                <a:solidFill>
                  <a:schemeClr val="tx1"/>
                </a:solidFill>
              </a:rPr>
              <a:t>Gone Home</a:t>
            </a:r>
          </a:p>
          <a:p>
            <a:pPr marL="171450" indent="-171450">
              <a:buFont typeface="Arial" panose="020B0604020202020204" pitchFamily="34" charset="0"/>
              <a:buChar char="•"/>
            </a:pPr>
            <a:r>
              <a:rPr lang="da-DK" sz="900" dirty="0">
                <a:solidFill>
                  <a:schemeClr val="tx1"/>
                </a:solidFill>
              </a:rPr>
              <a:t>Do Not Disturb</a:t>
            </a:r>
          </a:p>
          <a:p>
            <a:r>
              <a:rPr lang="da-DK" sz="900" dirty="0">
                <a:solidFill>
                  <a:schemeClr val="tx1"/>
                </a:solidFill>
              </a:rPr>
              <a:t>	</a:t>
            </a:r>
          </a:p>
          <a:p>
            <a:r>
              <a:rPr lang="da-DK" sz="900" dirty="0">
                <a:solidFill>
                  <a:schemeClr val="tx1"/>
                </a:solidFill>
              </a:rPr>
              <a:t>Status based Call Forwarding</a:t>
            </a:r>
          </a:p>
          <a:p>
            <a:r>
              <a:rPr lang="da-DK" sz="900" dirty="0">
                <a:solidFill>
                  <a:schemeClr val="tx1"/>
                </a:solidFill>
              </a:rPr>
              <a:t>Conferece</a:t>
            </a:r>
          </a:p>
          <a:p>
            <a:r>
              <a:rPr lang="da-DK" sz="900" dirty="0">
                <a:solidFill>
                  <a:schemeClr val="tx1"/>
                </a:solidFill>
              </a:rPr>
              <a:t>Schedule Conferece</a:t>
            </a:r>
          </a:p>
          <a:p>
            <a:endParaRPr lang="da-DK" sz="900" dirty="0">
              <a:solidFill>
                <a:schemeClr val="tx1"/>
              </a:solidFill>
            </a:endParaRPr>
          </a:p>
          <a:p>
            <a:r>
              <a:rPr lang="da-DK" sz="900" b="1" dirty="0">
                <a:solidFill>
                  <a:schemeClr val="tx1"/>
                </a:solidFill>
              </a:rPr>
              <a:t>Options</a:t>
            </a:r>
          </a:p>
          <a:p>
            <a:endParaRPr lang="da-DK" sz="900" dirty="0">
              <a:solidFill>
                <a:schemeClr val="tx1"/>
              </a:solidFill>
            </a:endParaRPr>
          </a:p>
          <a:p>
            <a:r>
              <a:rPr lang="da-DK" sz="900" dirty="0">
                <a:solidFill>
                  <a:schemeClr val="tx1"/>
                </a:solidFill>
              </a:rPr>
              <a:t>Web Collaboration</a:t>
            </a:r>
          </a:p>
          <a:p>
            <a:r>
              <a:rPr lang="da-DK" sz="900" dirty="0">
                <a:solidFill>
                  <a:schemeClr val="tx1"/>
                </a:solidFill>
              </a:rPr>
              <a:t>Instant Messaging</a:t>
            </a:r>
          </a:p>
          <a:p>
            <a:r>
              <a:rPr lang="da-DK" sz="900" dirty="0">
                <a:solidFill>
                  <a:schemeClr val="tx1"/>
                </a:solidFill>
              </a:rPr>
              <a:t>Desktop Dialing</a:t>
            </a:r>
          </a:p>
          <a:p>
            <a:endParaRPr lang="LID4096" sz="900" dirty="0">
              <a:solidFill>
                <a:schemeClr val="tx1"/>
              </a:solidFill>
            </a:endParaRPr>
          </a:p>
        </p:txBody>
      </p:sp>
      <p:sp>
        <p:nvSpPr>
          <p:cNvPr id="16" name="Rectangle: Rounded Corners 15">
            <a:extLst>
              <a:ext uri="{FF2B5EF4-FFF2-40B4-BE49-F238E27FC236}">
                <a16:creationId xmlns:a16="http://schemas.microsoft.com/office/drawing/2014/main" id="{5808F316-DE92-4FE0-812D-992709644532}"/>
              </a:ext>
            </a:extLst>
          </p:cNvPr>
          <p:cNvSpPr/>
          <p:nvPr/>
        </p:nvSpPr>
        <p:spPr>
          <a:xfrm>
            <a:off x="396784" y="1017333"/>
            <a:ext cx="2650991" cy="4263540"/>
          </a:xfrm>
          <a:prstGeom prst="round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900" b="1" dirty="0">
                <a:solidFill>
                  <a:schemeClr val="tx1"/>
                </a:solidFill>
              </a:rPr>
              <a:t>myPortal Smart</a:t>
            </a:r>
            <a:r>
              <a:rPr lang="en-US" sz="900" dirty="0">
                <a:solidFill>
                  <a:schemeClr val="tx1"/>
                </a:solidFill>
              </a:rPr>
              <a:t> is an Adobe AIR-based PC application (Microsoft Windows and Mac OS X) for unified communications using the UC solution UC Smart. Besides convenient dialing aids via phone directories and favorites and information on the presence status of colleagues, you can, for example, also access your voicemails.</a:t>
            </a:r>
          </a:p>
          <a:p>
            <a:endParaRPr lang="en-US" sz="900" dirty="0">
              <a:solidFill>
                <a:schemeClr val="tx1"/>
              </a:solidFill>
            </a:endParaRPr>
          </a:p>
          <a:p>
            <a:r>
              <a:rPr lang="en-US" sz="900" dirty="0">
                <a:solidFill>
                  <a:schemeClr val="tx1"/>
                </a:solidFill>
              </a:rPr>
              <a:t>Depending on the licenses assigned to you, the scope of the available features may vary slightly.</a:t>
            </a:r>
          </a:p>
          <a:p>
            <a:endParaRPr lang="en-US" sz="900" dirty="0">
              <a:solidFill>
                <a:schemeClr val="tx1"/>
              </a:solidFill>
            </a:endParaRPr>
          </a:p>
          <a:p>
            <a:r>
              <a:rPr lang="en-US" sz="900" b="1" dirty="0">
                <a:solidFill>
                  <a:schemeClr val="tx1"/>
                </a:solidFill>
              </a:rPr>
              <a:t>myPortal Smart</a:t>
            </a:r>
            <a:r>
              <a:rPr lang="en-US" sz="900" dirty="0">
                <a:solidFill>
                  <a:schemeClr val="tx1"/>
                </a:solidFill>
              </a:rPr>
              <a:t> supports the following features:</a:t>
            </a:r>
          </a:p>
          <a:p>
            <a:endParaRPr lang="en-US" sz="900" dirty="0">
              <a:solidFill>
                <a:schemeClr val="tx1"/>
              </a:solidFill>
            </a:endParaRPr>
          </a:p>
          <a:p>
            <a:pPr marL="171450" indent="-171450">
              <a:buFont typeface="Arial" panose="020B0604020202020204" pitchFamily="34" charset="0"/>
              <a:buChar char="•"/>
            </a:pPr>
            <a:r>
              <a:rPr lang="en-US" sz="900" dirty="0">
                <a:solidFill>
                  <a:schemeClr val="tx1"/>
                </a:solidFill>
              </a:rPr>
              <a:t>Presence status</a:t>
            </a:r>
          </a:p>
          <a:p>
            <a:pPr marL="171450" indent="-171450">
              <a:buFont typeface="Arial" panose="020B0604020202020204" pitchFamily="34" charset="0"/>
              <a:buChar char="•"/>
            </a:pPr>
            <a:r>
              <a:rPr lang="en-US" sz="900" dirty="0">
                <a:solidFill>
                  <a:schemeClr val="tx1"/>
                </a:solidFill>
              </a:rPr>
              <a:t>Status-based call forwarding</a:t>
            </a:r>
          </a:p>
          <a:p>
            <a:pPr marL="171450" indent="-171450">
              <a:buFont typeface="Arial" panose="020B0604020202020204" pitchFamily="34" charset="0"/>
              <a:buChar char="•"/>
            </a:pPr>
            <a:r>
              <a:rPr lang="en-US" sz="900" dirty="0">
                <a:solidFill>
                  <a:schemeClr val="tx1"/>
                </a:solidFill>
              </a:rPr>
              <a:t>Directories</a:t>
            </a:r>
          </a:p>
          <a:p>
            <a:pPr marL="171450" indent="-171450">
              <a:buFont typeface="Arial" panose="020B0604020202020204" pitchFamily="34" charset="0"/>
              <a:buChar char="•"/>
            </a:pPr>
            <a:r>
              <a:rPr lang="en-US" sz="900" dirty="0">
                <a:solidFill>
                  <a:schemeClr val="tx1"/>
                </a:solidFill>
              </a:rPr>
              <a:t>Favorites List</a:t>
            </a:r>
          </a:p>
          <a:p>
            <a:pPr marL="171450" indent="-171450">
              <a:buFont typeface="Arial" panose="020B0604020202020204" pitchFamily="34" charset="0"/>
              <a:buChar char="•"/>
            </a:pPr>
            <a:r>
              <a:rPr lang="en-US" sz="900" dirty="0">
                <a:solidFill>
                  <a:schemeClr val="tx1"/>
                </a:solidFill>
              </a:rPr>
              <a:t>Journal</a:t>
            </a:r>
          </a:p>
          <a:p>
            <a:pPr marL="171450" indent="-171450">
              <a:buFont typeface="Arial" panose="020B0604020202020204" pitchFamily="34" charset="0"/>
              <a:buChar char="•"/>
            </a:pPr>
            <a:r>
              <a:rPr lang="en-US" sz="900" dirty="0">
                <a:solidFill>
                  <a:schemeClr val="tx1"/>
                </a:solidFill>
              </a:rPr>
              <a:t>Search by phone number and name</a:t>
            </a:r>
          </a:p>
          <a:p>
            <a:pPr marL="171450" indent="-171450">
              <a:buFont typeface="Arial" panose="020B0604020202020204" pitchFamily="34" charset="0"/>
              <a:buChar char="•"/>
            </a:pPr>
            <a:r>
              <a:rPr lang="en-US" sz="900" dirty="0">
                <a:solidFill>
                  <a:schemeClr val="tx1"/>
                </a:solidFill>
              </a:rPr>
              <a:t>Call Functions</a:t>
            </a:r>
          </a:p>
          <a:p>
            <a:pPr marL="171450" indent="-171450">
              <a:buFont typeface="Arial" panose="020B0604020202020204" pitchFamily="34" charset="0"/>
              <a:buChar char="•"/>
            </a:pPr>
            <a:r>
              <a:rPr lang="en-US" sz="900" dirty="0">
                <a:solidFill>
                  <a:schemeClr val="tx1"/>
                </a:solidFill>
              </a:rPr>
              <a:t>One Number Service (ONS)</a:t>
            </a:r>
          </a:p>
          <a:p>
            <a:pPr marL="171450" indent="-171450">
              <a:buFont typeface="Arial" panose="020B0604020202020204" pitchFamily="34" charset="0"/>
              <a:buChar char="•"/>
            </a:pPr>
            <a:r>
              <a:rPr lang="en-US" sz="900" dirty="0">
                <a:solidFill>
                  <a:schemeClr val="tx1"/>
                </a:solidFill>
              </a:rPr>
              <a:t>Voicemail</a:t>
            </a:r>
          </a:p>
          <a:p>
            <a:pPr marL="171450" indent="-171450">
              <a:buFont typeface="Arial" panose="020B0604020202020204" pitchFamily="34" charset="0"/>
              <a:buChar char="•"/>
            </a:pPr>
            <a:r>
              <a:rPr lang="en-US" sz="900" dirty="0">
                <a:solidFill>
                  <a:schemeClr val="tx1"/>
                </a:solidFill>
              </a:rPr>
              <a:t>Text messages</a:t>
            </a:r>
            <a:endParaRPr lang="LID4096" sz="900" dirty="0">
              <a:solidFill>
                <a:schemeClr val="tx1"/>
              </a:solidFill>
            </a:endParaRPr>
          </a:p>
        </p:txBody>
      </p:sp>
      <p:pic>
        <p:nvPicPr>
          <p:cNvPr id="10" name="Picture 9">
            <a:extLst>
              <a:ext uri="{FF2B5EF4-FFF2-40B4-BE49-F238E27FC236}">
                <a16:creationId xmlns:a16="http://schemas.microsoft.com/office/drawing/2014/main" id="{01C433FC-A640-46D0-AC3F-2622DF5DC6DC}"/>
              </a:ext>
            </a:extLst>
          </p:cNvPr>
          <p:cNvPicPr>
            <a:picLocks noChangeAspect="1"/>
          </p:cNvPicPr>
          <p:nvPr/>
        </p:nvPicPr>
        <p:blipFill>
          <a:blip r:embed="rId10"/>
          <a:stretch>
            <a:fillRect/>
          </a:stretch>
        </p:blipFill>
        <p:spPr>
          <a:xfrm>
            <a:off x="3619645" y="2195502"/>
            <a:ext cx="488808" cy="552381"/>
          </a:xfrm>
          <a:prstGeom prst="rect">
            <a:avLst/>
          </a:prstGeom>
        </p:spPr>
      </p:pic>
      <p:pic>
        <p:nvPicPr>
          <p:cNvPr id="6" name="Picture 5">
            <a:extLst>
              <a:ext uri="{FF2B5EF4-FFF2-40B4-BE49-F238E27FC236}">
                <a16:creationId xmlns:a16="http://schemas.microsoft.com/office/drawing/2014/main" id="{A88012E3-E82F-413D-8BAD-DC3F95B8D5A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04130" y="2166785"/>
            <a:ext cx="390178" cy="390178"/>
          </a:xfrm>
          <a:prstGeom prst="rect">
            <a:avLst/>
          </a:prstGeom>
        </p:spPr>
      </p:pic>
      <p:pic>
        <p:nvPicPr>
          <p:cNvPr id="20" name="Picture 19">
            <a:extLst>
              <a:ext uri="{FF2B5EF4-FFF2-40B4-BE49-F238E27FC236}">
                <a16:creationId xmlns:a16="http://schemas.microsoft.com/office/drawing/2014/main" id="{DC818318-4DAB-4BCE-AC6A-EE519FE02D9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57467" y="2095031"/>
            <a:ext cx="2692659" cy="737388"/>
          </a:xfrm>
          <a:prstGeom prst="rect">
            <a:avLst/>
          </a:prstGeom>
        </p:spPr>
      </p:pic>
      <p:pic>
        <p:nvPicPr>
          <p:cNvPr id="18" name="Picture 17">
            <a:extLst>
              <a:ext uri="{FF2B5EF4-FFF2-40B4-BE49-F238E27FC236}">
                <a16:creationId xmlns:a16="http://schemas.microsoft.com/office/drawing/2014/main" id="{2247321B-6E41-4216-8362-94ADB75665A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40526" y="2242241"/>
            <a:ext cx="322165" cy="322165"/>
          </a:xfrm>
          <a:prstGeom prst="rect">
            <a:avLst/>
          </a:prstGeom>
        </p:spPr>
      </p:pic>
      <p:pic>
        <p:nvPicPr>
          <p:cNvPr id="13" name="Picture 12">
            <a:extLst>
              <a:ext uri="{FF2B5EF4-FFF2-40B4-BE49-F238E27FC236}">
                <a16:creationId xmlns:a16="http://schemas.microsoft.com/office/drawing/2014/main" id="{7562C5A0-1338-4781-B705-E9FDE175307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57467" y="2095031"/>
            <a:ext cx="2700000" cy="755725"/>
          </a:xfrm>
          <a:prstGeom prst="rect">
            <a:avLst/>
          </a:prstGeom>
        </p:spPr>
      </p:pic>
    </p:spTree>
    <p:extLst>
      <p:ext uri="{BB962C8B-B14F-4D97-AF65-F5344CB8AC3E}">
        <p14:creationId xmlns:p14="http://schemas.microsoft.com/office/powerpoint/2010/main" val="32326758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9"/>
                                          </p:stCondLst>
                                        </p:cTn>
                                        <p:tgtEl>
                                          <p:spTgt spid="18"/>
                                        </p:tgtEl>
                                        <p:attrNameLst>
                                          <p:attrName>style.visibility</p:attrName>
                                        </p:attrNameLst>
                                      </p:cBhvr>
                                      <p:to>
                                        <p:strVal val="visible"/>
                                      </p:to>
                                    </p:set>
                                  </p:childTnLst>
                                </p:cTn>
                              </p:par>
                            </p:childTnLst>
                          </p:cTn>
                        </p:par>
                        <p:par>
                          <p:cTn id="9" fill="hold">
                            <p:stCondLst>
                              <p:cond delay="10"/>
                            </p:stCondLst>
                            <p:childTnLst>
                              <p:par>
                                <p:cTn id="10" presetID="10" presetClass="entr" presetSubtype="0" fill="hold" nodeType="afterEffect">
                                  <p:stCondLst>
                                    <p:cond delay="500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par>
                                <p:cTn id="13" presetID="10" presetClass="entr" presetSubtype="0" fill="hold" nodeType="withEffect">
                                  <p:stCondLst>
                                    <p:cond delay="50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par>
                                <p:cTn id="16" presetID="10" presetClass="entr" presetSubtype="0" fill="hold" nodeType="withEffect">
                                  <p:stCondLst>
                                    <p:cond delay="50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696ACAA4-5B5E-4B67-A862-51164B2770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9525" y="1750817"/>
            <a:ext cx="7679471" cy="3929693"/>
          </a:xfrm>
          <a:prstGeom prst="rect">
            <a:avLst/>
          </a:prstGeom>
        </p:spPr>
      </p:pic>
      <p:pic>
        <p:nvPicPr>
          <p:cNvPr id="8" name="Graphic 7">
            <a:hlinkClick r:id="rId4" action="ppaction://hlinksldjump"/>
            <a:extLst>
              <a:ext uri="{FF2B5EF4-FFF2-40B4-BE49-F238E27FC236}">
                <a16:creationId xmlns:a16="http://schemas.microsoft.com/office/drawing/2014/main" id="{FBCB7C6F-99DA-4D22-A603-73CFB0EA0D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06384" y="5838430"/>
            <a:ext cx="360000" cy="360000"/>
          </a:xfrm>
          <a:prstGeom prst="rect">
            <a:avLst/>
          </a:prstGeom>
        </p:spPr>
      </p:pic>
      <p:pic>
        <p:nvPicPr>
          <p:cNvPr id="9" name="Graphic 8">
            <a:hlinkClick r:id="rId6" action="ppaction://hlinksldjump"/>
            <a:extLst>
              <a:ext uri="{FF2B5EF4-FFF2-40B4-BE49-F238E27FC236}">
                <a16:creationId xmlns:a16="http://schemas.microsoft.com/office/drawing/2014/main" id="{1B875007-668C-4BE1-9234-AFB814E295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384" y="5838430"/>
            <a:ext cx="360000" cy="360000"/>
          </a:xfrm>
          <a:prstGeom prst="rect">
            <a:avLst/>
          </a:prstGeom>
        </p:spPr>
      </p:pic>
      <p:pic>
        <p:nvPicPr>
          <p:cNvPr id="42" name="Picture 41">
            <a:extLst>
              <a:ext uri="{FF2B5EF4-FFF2-40B4-BE49-F238E27FC236}">
                <a16:creationId xmlns:a16="http://schemas.microsoft.com/office/drawing/2014/main" id="{CC65CD87-C0CE-42D3-B722-4786F8367F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56969" y="2095031"/>
            <a:ext cx="2700000" cy="755725"/>
          </a:xfrm>
          <a:prstGeom prst="rect">
            <a:avLst/>
          </a:prstGeom>
        </p:spPr>
      </p:pic>
      <p:sp>
        <p:nvSpPr>
          <p:cNvPr id="43" name="Rectangle 42">
            <a:extLst>
              <a:ext uri="{FF2B5EF4-FFF2-40B4-BE49-F238E27FC236}">
                <a16:creationId xmlns:a16="http://schemas.microsoft.com/office/drawing/2014/main" id="{B9C20994-9E1C-46FD-8A1C-0AEC5363AC94}"/>
              </a:ext>
            </a:extLst>
          </p:cNvPr>
          <p:cNvSpPr/>
          <p:nvPr/>
        </p:nvSpPr>
        <p:spPr>
          <a:xfrm>
            <a:off x="5297387" y="1017333"/>
            <a:ext cx="1674946" cy="369332"/>
          </a:xfrm>
          <a:prstGeom prst="rect">
            <a:avLst/>
          </a:prstGeom>
        </p:spPr>
        <p:txBody>
          <a:bodyPr wrap="none">
            <a:spAutoFit/>
          </a:bodyPr>
          <a:lstStyle/>
          <a:p>
            <a:pPr algn="ctr"/>
            <a:r>
              <a:rPr lang="da-DK" b="1" dirty="0"/>
              <a:t>myPortal Smart</a:t>
            </a:r>
            <a:endParaRPr lang="LID4096" b="1"/>
          </a:p>
        </p:txBody>
      </p:sp>
      <p:sp>
        <p:nvSpPr>
          <p:cNvPr id="47" name="Rectangle: Rounded Corners 46">
            <a:extLst>
              <a:ext uri="{FF2B5EF4-FFF2-40B4-BE49-F238E27FC236}">
                <a16:creationId xmlns:a16="http://schemas.microsoft.com/office/drawing/2014/main" id="{6A8B1C04-41B9-4410-AF64-A46C794EB458}"/>
              </a:ext>
            </a:extLst>
          </p:cNvPr>
          <p:cNvSpPr/>
          <p:nvPr/>
        </p:nvSpPr>
        <p:spPr>
          <a:xfrm>
            <a:off x="9582764" y="4352276"/>
            <a:ext cx="1909230" cy="919629"/>
          </a:xfrm>
          <a:prstGeom prst="round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rPr>
              <a:t>Settings made here will automatically be transferred to myPortal to go and the same applies to settings made in myPortal to go.</a:t>
            </a:r>
            <a:endParaRPr lang="LID4096" sz="1000" dirty="0">
              <a:solidFill>
                <a:schemeClr val="tx1"/>
              </a:solidFill>
            </a:endParaRPr>
          </a:p>
        </p:txBody>
      </p:sp>
    </p:spTree>
    <p:extLst>
      <p:ext uri="{BB962C8B-B14F-4D97-AF65-F5344CB8AC3E}">
        <p14:creationId xmlns:p14="http://schemas.microsoft.com/office/powerpoint/2010/main" val="107493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Graphic 7">
            <a:hlinkClick r:id="rId3" action="ppaction://hlinksldjump"/>
            <a:extLst>
              <a:ext uri="{FF2B5EF4-FFF2-40B4-BE49-F238E27FC236}">
                <a16:creationId xmlns:a16="http://schemas.microsoft.com/office/drawing/2014/main" id="{FBCB7C6F-99DA-4D22-A603-73CFB0EA0D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6384" y="5838430"/>
            <a:ext cx="360000" cy="360000"/>
          </a:xfrm>
          <a:prstGeom prst="rect">
            <a:avLst/>
          </a:prstGeom>
        </p:spPr>
      </p:pic>
      <p:pic>
        <p:nvPicPr>
          <p:cNvPr id="9" name="Graphic 8">
            <a:hlinkClick r:id="rId5" action="ppaction://hlinksldjump"/>
            <a:extLst>
              <a:ext uri="{FF2B5EF4-FFF2-40B4-BE49-F238E27FC236}">
                <a16:creationId xmlns:a16="http://schemas.microsoft.com/office/drawing/2014/main" id="{1B875007-668C-4BE1-9234-AFB814E295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384" y="5838430"/>
            <a:ext cx="360000" cy="360000"/>
          </a:xfrm>
          <a:prstGeom prst="rect">
            <a:avLst/>
          </a:prstGeom>
        </p:spPr>
      </p:pic>
      <p:pic>
        <p:nvPicPr>
          <p:cNvPr id="41" name="Picture 40">
            <a:extLst>
              <a:ext uri="{FF2B5EF4-FFF2-40B4-BE49-F238E27FC236}">
                <a16:creationId xmlns:a16="http://schemas.microsoft.com/office/drawing/2014/main" id="{696ACAA4-5B5E-4B67-A862-51164B2770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9525" y="1750817"/>
            <a:ext cx="7679471" cy="3929693"/>
          </a:xfrm>
          <a:prstGeom prst="rect">
            <a:avLst/>
          </a:prstGeom>
        </p:spPr>
      </p:pic>
      <p:sp>
        <p:nvSpPr>
          <p:cNvPr id="43" name="Rectangle 42">
            <a:extLst>
              <a:ext uri="{FF2B5EF4-FFF2-40B4-BE49-F238E27FC236}">
                <a16:creationId xmlns:a16="http://schemas.microsoft.com/office/drawing/2014/main" id="{B9C20994-9E1C-46FD-8A1C-0AEC5363AC94}"/>
              </a:ext>
            </a:extLst>
          </p:cNvPr>
          <p:cNvSpPr/>
          <p:nvPr/>
        </p:nvSpPr>
        <p:spPr>
          <a:xfrm>
            <a:off x="5297387" y="1017333"/>
            <a:ext cx="1674946" cy="369332"/>
          </a:xfrm>
          <a:prstGeom prst="rect">
            <a:avLst/>
          </a:prstGeom>
        </p:spPr>
        <p:txBody>
          <a:bodyPr wrap="none">
            <a:spAutoFit/>
          </a:bodyPr>
          <a:lstStyle/>
          <a:p>
            <a:pPr algn="ctr"/>
            <a:r>
              <a:rPr lang="da-DK" b="1" dirty="0"/>
              <a:t>myPortal Smart</a:t>
            </a:r>
            <a:endParaRPr lang="LID4096" b="1"/>
          </a:p>
        </p:txBody>
      </p:sp>
      <p:sp>
        <p:nvSpPr>
          <p:cNvPr id="47" name="Rectangle: Rounded Corners 46">
            <a:extLst>
              <a:ext uri="{FF2B5EF4-FFF2-40B4-BE49-F238E27FC236}">
                <a16:creationId xmlns:a16="http://schemas.microsoft.com/office/drawing/2014/main" id="{6A8B1C04-41B9-4410-AF64-A46C794EB458}"/>
              </a:ext>
            </a:extLst>
          </p:cNvPr>
          <p:cNvSpPr/>
          <p:nvPr/>
        </p:nvSpPr>
        <p:spPr>
          <a:xfrm>
            <a:off x="9582764" y="4352276"/>
            <a:ext cx="1909230" cy="919629"/>
          </a:xfrm>
          <a:prstGeom prst="round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rPr>
              <a:t>Settings made here will automatically be transferred to myPortal to go and the same applies to settings made in myPortal to go.</a:t>
            </a:r>
            <a:endParaRPr lang="LID4096" sz="1000" dirty="0">
              <a:solidFill>
                <a:schemeClr val="tx1"/>
              </a:solidFill>
            </a:endParaRPr>
          </a:p>
        </p:txBody>
      </p:sp>
      <p:sp>
        <p:nvSpPr>
          <p:cNvPr id="10" name="Rectangle: Rounded Corners 9">
            <a:extLst>
              <a:ext uri="{FF2B5EF4-FFF2-40B4-BE49-F238E27FC236}">
                <a16:creationId xmlns:a16="http://schemas.microsoft.com/office/drawing/2014/main" id="{340A918C-9879-416B-80D0-887AB3EF2821}"/>
              </a:ext>
            </a:extLst>
          </p:cNvPr>
          <p:cNvSpPr/>
          <p:nvPr/>
        </p:nvSpPr>
        <p:spPr>
          <a:xfrm>
            <a:off x="299384" y="1671905"/>
            <a:ext cx="2700000" cy="3600000"/>
          </a:xfrm>
          <a:prstGeom prst="round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a-DK" sz="1200" b="1" dirty="0">
              <a:solidFill>
                <a:schemeClr val="tx1"/>
              </a:solidFill>
            </a:endParaRPr>
          </a:p>
          <a:p>
            <a:r>
              <a:rPr lang="da-DK" sz="1200" b="1" u="sng" dirty="0">
                <a:solidFill>
                  <a:schemeClr val="tx1"/>
                </a:solidFill>
              </a:rPr>
              <a:t>My </a:t>
            </a:r>
            <a:r>
              <a:rPr lang="da-DK" sz="1200" b="1" u="sng" dirty="0" err="1">
                <a:solidFill>
                  <a:schemeClr val="tx1"/>
                </a:solidFill>
              </a:rPr>
              <a:t>presence</a:t>
            </a:r>
            <a:endParaRPr lang="da-DK" sz="1200" b="1" u="sng" dirty="0">
              <a:solidFill>
                <a:schemeClr val="tx1"/>
              </a:solidFill>
            </a:endParaRPr>
          </a:p>
          <a:p>
            <a:endParaRPr lang="da-DK" sz="1200" dirty="0">
              <a:solidFill>
                <a:schemeClr val="tx1"/>
              </a:solidFill>
            </a:endParaRPr>
          </a:p>
          <a:p>
            <a:r>
              <a:rPr lang="en-US" sz="1200" dirty="0">
                <a:solidFill>
                  <a:schemeClr val="tx1"/>
                </a:solidFill>
              </a:rPr>
              <a:t>You can choose your presence and Status-based call forwarding</a:t>
            </a:r>
          </a:p>
          <a:p>
            <a:endParaRPr lang="da-DK" sz="1200" dirty="0">
              <a:solidFill>
                <a:schemeClr val="tx1"/>
              </a:solidFill>
            </a:endParaRPr>
          </a:p>
          <a:p>
            <a:r>
              <a:rPr lang="da-DK" sz="1200" b="1" u="sng" dirty="0">
                <a:solidFill>
                  <a:schemeClr val="tx1"/>
                </a:solidFill>
              </a:rPr>
              <a:t>My image</a:t>
            </a:r>
          </a:p>
          <a:p>
            <a:endParaRPr lang="da-DK" sz="1200" dirty="0">
              <a:solidFill>
                <a:schemeClr val="tx1"/>
              </a:solidFill>
            </a:endParaRPr>
          </a:p>
          <a:p>
            <a:r>
              <a:rPr lang="en-US" sz="1200" dirty="0">
                <a:solidFill>
                  <a:schemeClr val="tx1"/>
                </a:solidFill>
              </a:rPr>
              <a:t>Here you can put your picture in</a:t>
            </a:r>
            <a:endParaRPr lang="da-DK" sz="1200" dirty="0">
              <a:solidFill>
                <a:schemeClr val="tx1"/>
              </a:solidFill>
            </a:endParaRPr>
          </a:p>
          <a:p>
            <a:endParaRPr lang="da-DK" sz="1200" dirty="0">
              <a:solidFill>
                <a:schemeClr val="tx1"/>
              </a:solidFill>
            </a:endParaRPr>
          </a:p>
          <a:p>
            <a:r>
              <a:rPr lang="da-DK" sz="1200" b="1" u="sng" dirty="0">
                <a:solidFill>
                  <a:schemeClr val="tx1"/>
                </a:solidFill>
              </a:rPr>
              <a:t>My </a:t>
            </a:r>
            <a:r>
              <a:rPr lang="da-DK" sz="1200" b="1" u="sng" dirty="0" err="1">
                <a:solidFill>
                  <a:schemeClr val="tx1"/>
                </a:solidFill>
              </a:rPr>
              <a:t>profile</a:t>
            </a:r>
            <a:r>
              <a:rPr lang="da-DK" sz="1200" b="1" u="sng" dirty="0">
                <a:solidFill>
                  <a:schemeClr val="tx1"/>
                </a:solidFill>
              </a:rPr>
              <a:t> </a:t>
            </a:r>
            <a:r>
              <a:rPr lang="da-DK" sz="1200" b="1" u="sng" dirty="0" err="1">
                <a:solidFill>
                  <a:schemeClr val="tx1"/>
                </a:solidFill>
              </a:rPr>
              <a:t>details</a:t>
            </a:r>
            <a:endParaRPr lang="da-DK" sz="1200" b="1" u="sng" dirty="0">
              <a:solidFill>
                <a:schemeClr val="tx1"/>
              </a:solidFill>
            </a:endParaRPr>
          </a:p>
          <a:p>
            <a:endParaRPr lang="da-DK" sz="1200" dirty="0">
              <a:solidFill>
                <a:schemeClr val="tx1"/>
              </a:solidFill>
            </a:endParaRPr>
          </a:p>
          <a:p>
            <a:r>
              <a:rPr lang="en-US" sz="1200" dirty="0">
                <a:solidFill>
                  <a:schemeClr val="tx1"/>
                </a:solidFill>
              </a:rPr>
              <a:t>Here you enter your data, they are used, for example, in my presence</a:t>
            </a:r>
            <a:endParaRPr lang="LID4096" sz="1200" dirty="0">
              <a:solidFill>
                <a:schemeClr val="tx1"/>
              </a:solidFill>
            </a:endParaRPr>
          </a:p>
        </p:txBody>
      </p:sp>
      <p:pic>
        <p:nvPicPr>
          <p:cNvPr id="3" name="Picture 2">
            <a:extLst>
              <a:ext uri="{FF2B5EF4-FFF2-40B4-BE49-F238E27FC236}">
                <a16:creationId xmlns:a16="http://schemas.microsoft.com/office/drawing/2014/main" id="{DC87A9DF-124E-4B30-ABC3-B348BE51D3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72692" y="2105279"/>
            <a:ext cx="1848616" cy="2700000"/>
          </a:xfrm>
          <a:prstGeom prst="rect">
            <a:avLst/>
          </a:prstGeom>
        </p:spPr>
      </p:pic>
      <p:pic>
        <p:nvPicPr>
          <p:cNvPr id="5" name="Picture 4">
            <a:extLst>
              <a:ext uri="{FF2B5EF4-FFF2-40B4-BE49-F238E27FC236}">
                <a16:creationId xmlns:a16="http://schemas.microsoft.com/office/drawing/2014/main" id="{58245A9F-6614-4A8C-B713-1ECC1381BB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70908" y="2110184"/>
            <a:ext cx="1850400" cy="2688937"/>
          </a:xfrm>
          <a:prstGeom prst="rect">
            <a:avLst/>
          </a:prstGeom>
        </p:spPr>
      </p:pic>
      <p:pic>
        <p:nvPicPr>
          <p:cNvPr id="7" name="Picture 6">
            <a:extLst>
              <a:ext uri="{FF2B5EF4-FFF2-40B4-BE49-F238E27FC236}">
                <a16:creationId xmlns:a16="http://schemas.microsoft.com/office/drawing/2014/main" id="{1BE7782A-BD96-4792-946F-A1B288FE23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77634" y="2104653"/>
            <a:ext cx="1843674" cy="2700000"/>
          </a:xfrm>
          <a:prstGeom prst="rect">
            <a:avLst/>
          </a:prstGeom>
        </p:spPr>
      </p:pic>
    </p:spTree>
    <p:extLst>
      <p:ext uri="{BB962C8B-B14F-4D97-AF65-F5344CB8AC3E}">
        <p14:creationId xmlns:p14="http://schemas.microsoft.com/office/powerpoint/2010/main" val="40762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DB6BCE7-7F56-4BF4-99BE-332269CCA6A6}"/>
              </a:ext>
            </a:extLst>
          </p:cNvPr>
          <p:cNvSpPr/>
          <p:nvPr/>
        </p:nvSpPr>
        <p:spPr>
          <a:xfrm>
            <a:off x="299384" y="1671905"/>
            <a:ext cx="2700000" cy="3600000"/>
          </a:xfrm>
          <a:prstGeom prst="round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a-DK" sz="1200" b="1" dirty="0">
              <a:solidFill>
                <a:schemeClr val="tx1"/>
              </a:solidFill>
            </a:endParaRPr>
          </a:p>
          <a:p>
            <a:r>
              <a:rPr lang="da-DK" sz="1200" b="1" u="sng" dirty="0" err="1">
                <a:solidFill>
                  <a:schemeClr val="tx1"/>
                </a:solidFill>
              </a:rPr>
              <a:t>Favorites</a:t>
            </a:r>
            <a:endParaRPr lang="da-DK" sz="1200" b="1" u="sng" dirty="0">
              <a:solidFill>
                <a:schemeClr val="tx1"/>
              </a:solidFill>
            </a:endParaRPr>
          </a:p>
          <a:p>
            <a:endParaRPr lang="da-DK" sz="1200" b="1" u="sng" dirty="0">
              <a:solidFill>
                <a:schemeClr val="tx1"/>
              </a:solidFill>
            </a:endParaRPr>
          </a:p>
          <a:p>
            <a:r>
              <a:rPr lang="en-US" sz="1200" dirty="0">
                <a:solidFill>
                  <a:schemeClr val="tx1"/>
                </a:solidFill>
              </a:rPr>
              <a:t>Here, your favorites will be displayed, they will be divided into departments, with internal and external favorites.</a:t>
            </a:r>
            <a:endParaRPr lang="da-DK" sz="1200" dirty="0">
              <a:solidFill>
                <a:schemeClr val="tx1"/>
              </a:solidFill>
            </a:endParaRPr>
          </a:p>
          <a:p>
            <a:endParaRPr lang="LID4096" sz="1200" dirty="0">
              <a:solidFill>
                <a:schemeClr val="tx1"/>
              </a:solidFill>
            </a:endParaRPr>
          </a:p>
        </p:txBody>
      </p:sp>
      <p:pic>
        <p:nvPicPr>
          <p:cNvPr id="8" name="Graphic 7">
            <a:hlinkClick r:id="rId3" action="ppaction://hlinksldjump"/>
            <a:extLst>
              <a:ext uri="{FF2B5EF4-FFF2-40B4-BE49-F238E27FC236}">
                <a16:creationId xmlns:a16="http://schemas.microsoft.com/office/drawing/2014/main" id="{FBCB7C6F-99DA-4D22-A603-73CFB0EA0D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6384" y="5838430"/>
            <a:ext cx="360000" cy="360000"/>
          </a:xfrm>
          <a:prstGeom prst="rect">
            <a:avLst/>
          </a:prstGeom>
        </p:spPr>
      </p:pic>
      <p:pic>
        <p:nvPicPr>
          <p:cNvPr id="9" name="Graphic 8">
            <a:hlinkClick r:id="rId5" action="ppaction://hlinksldjump"/>
            <a:extLst>
              <a:ext uri="{FF2B5EF4-FFF2-40B4-BE49-F238E27FC236}">
                <a16:creationId xmlns:a16="http://schemas.microsoft.com/office/drawing/2014/main" id="{1B875007-668C-4BE1-9234-AFB814E295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384" y="5838430"/>
            <a:ext cx="360000" cy="360000"/>
          </a:xfrm>
          <a:prstGeom prst="rect">
            <a:avLst/>
          </a:prstGeom>
        </p:spPr>
      </p:pic>
      <p:pic>
        <p:nvPicPr>
          <p:cNvPr id="41" name="Picture 40">
            <a:extLst>
              <a:ext uri="{FF2B5EF4-FFF2-40B4-BE49-F238E27FC236}">
                <a16:creationId xmlns:a16="http://schemas.microsoft.com/office/drawing/2014/main" id="{696ACAA4-5B5E-4B67-A862-51164B2770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9525" y="1750817"/>
            <a:ext cx="7679471" cy="3929693"/>
          </a:xfrm>
          <a:prstGeom prst="rect">
            <a:avLst/>
          </a:prstGeom>
        </p:spPr>
      </p:pic>
      <p:sp>
        <p:nvSpPr>
          <p:cNvPr id="43" name="Rectangle 42">
            <a:extLst>
              <a:ext uri="{FF2B5EF4-FFF2-40B4-BE49-F238E27FC236}">
                <a16:creationId xmlns:a16="http://schemas.microsoft.com/office/drawing/2014/main" id="{B9C20994-9E1C-46FD-8A1C-0AEC5363AC94}"/>
              </a:ext>
            </a:extLst>
          </p:cNvPr>
          <p:cNvSpPr/>
          <p:nvPr/>
        </p:nvSpPr>
        <p:spPr>
          <a:xfrm>
            <a:off x="5297387" y="1017333"/>
            <a:ext cx="1674946" cy="369332"/>
          </a:xfrm>
          <a:prstGeom prst="rect">
            <a:avLst/>
          </a:prstGeom>
        </p:spPr>
        <p:txBody>
          <a:bodyPr wrap="none">
            <a:spAutoFit/>
          </a:bodyPr>
          <a:lstStyle/>
          <a:p>
            <a:pPr algn="ctr"/>
            <a:r>
              <a:rPr lang="da-DK" b="1" dirty="0"/>
              <a:t>myPortal Smart</a:t>
            </a:r>
            <a:endParaRPr lang="LID4096" b="1"/>
          </a:p>
        </p:txBody>
      </p:sp>
      <p:sp>
        <p:nvSpPr>
          <p:cNvPr id="47" name="Rectangle: Rounded Corners 46">
            <a:extLst>
              <a:ext uri="{FF2B5EF4-FFF2-40B4-BE49-F238E27FC236}">
                <a16:creationId xmlns:a16="http://schemas.microsoft.com/office/drawing/2014/main" id="{6A8B1C04-41B9-4410-AF64-A46C794EB458}"/>
              </a:ext>
            </a:extLst>
          </p:cNvPr>
          <p:cNvSpPr/>
          <p:nvPr/>
        </p:nvSpPr>
        <p:spPr>
          <a:xfrm>
            <a:off x="9582764" y="4352276"/>
            <a:ext cx="1909230" cy="919629"/>
          </a:xfrm>
          <a:prstGeom prst="round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rPr>
              <a:t>Settings made here will automatically be transferred to myPortal to go and the same applies to settings made in myPortal to go.</a:t>
            </a:r>
            <a:endParaRPr lang="LID4096" sz="1000" dirty="0">
              <a:solidFill>
                <a:schemeClr val="tx1"/>
              </a:solidFill>
            </a:endParaRPr>
          </a:p>
        </p:txBody>
      </p:sp>
      <p:pic>
        <p:nvPicPr>
          <p:cNvPr id="14" name="Picture 13">
            <a:extLst>
              <a:ext uri="{FF2B5EF4-FFF2-40B4-BE49-F238E27FC236}">
                <a16:creationId xmlns:a16="http://schemas.microsoft.com/office/drawing/2014/main" id="{1B4FEA4B-6530-49E3-B6CB-D54FE65F819A}"/>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5170908" y="2100668"/>
            <a:ext cx="1843200" cy="2700000"/>
          </a:xfrm>
          <a:prstGeom prst="rect">
            <a:avLst/>
          </a:prstGeom>
        </p:spPr>
      </p:pic>
    </p:spTree>
    <p:extLst>
      <p:ext uri="{BB962C8B-B14F-4D97-AF65-F5344CB8AC3E}">
        <p14:creationId xmlns:p14="http://schemas.microsoft.com/office/powerpoint/2010/main" val="164704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8783BA1-C081-431B-87DD-79C76870F7DE}"/>
              </a:ext>
            </a:extLst>
          </p:cNvPr>
          <p:cNvSpPr/>
          <p:nvPr/>
        </p:nvSpPr>
        <p:spPr>
          <a:xfrm>
            <a:off x="299384" y="1671905"/>
            <a:ext cx="2700000" cy="3600000"/>
          </a:xfrm>
          <a:prstGeom prst="round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da-DK" sz="1200" b="1" dirty="0">
              <a:solidFill>
                <a:schemeClr val="tx1"/>
              </a:solidFill>
            </a:endParaRPr>
          </a:p>
          <a:p>
            <a:r>
              <a:rPr lang="da-DK" sz="1200" b="1" u="sng" dirty="0">
                <a:solidFill>
                  <a:schemeClr val="tx1"/>
                </a:solidFill>
              </a:rPr>
              <a:t>Search</a:t>
            </a:r>
          </a:p>
          <a:p>
            <a:endParaRPr lang="da-DK" sz="1200" b="1" u="sng" dirty="0">
              <a:solidFill>
                <a:schemeClr val="tx1"/>
              </a:solidFill>
            </a:endParaRPr>
          </a:p>
          <a:p>
            <a:r>
              <a:rPr lang="da-DK" sz="1200" dirty="0">
                <a:solidFill>
                  <a:schemeClr val="tx1"/>
                </a:solidFill>
              </a:rPr>
              <a:t>Advanced </a:t>
            </a:r>
            <a:r>
              <a:rPr lang="da-DK" sz="1200" dirty="0" err="1">
                <a:solidFill>
                  <a:schemeClr val="tx1"/>
                </a:solidFill>
              </a:rPr>
              <a:t>Phonebook</a:t>
            </a:r>
            <a:r>
              <a:rPr lang="da-DK" sz="1200" dirty="0">
                <a:solidFill>
                  <a:schemeClr val="tx1"/>
                </a:solidFill>
              </a:rPr>
              <a:t> </a:t>
            </a:r>
            <a:r>
              <a:rPr lang="da-DK" sz="1200" dirty="0" err="1">
                <a:solidFill>
                  <a:schemeClr val="tx1"/>
                </a:solidFill>
              </a:rPr>
              <a:t>that</a:t>
            </a:r>
            <a:r>
              <a:rPr lang="da-DK" sz="1200" dirty="0">
                <a:solidFill>
                  <a:schemeClr val="tx1"/>
                </a:solidFill>
              </a:rPr>
              <a:t> </a:t>
            </a:r>
            <a:r>
              <a:rPr lang="da-DK" sz="1200" dirty="0" err="1">
                <a:solidFill>
                  <a:schemeClr val="tx1"/>
                </a:solidFill>
              </a:rPr>
              <a:t>contains</a:t>
            </a:r>
            <a:r>
              <a:rPr lang="da-DK" sz="1200" dirty="0">
                <a:solidFill>
                  <a:schemeClr val="tx1"/>
                </a:solidFill>
              </a:rPr>
              <a:t>:</a:t>
            </a:r>
          </a:p>
          <a:p>
            <a:endParaRPr lang="da-DK" sz="1200" dirty="0">
              <a:solidFill>
                <a:schemeClr val="tx1"/>
              </a:solidFill>
            </a:endParaRPr>
          </a:p>
          <a:p>
            <a:r>
              <a:rPr lang="en-US" sz="1200" dirty="0">
                <a:solidFill>
                  <a:schemeClr val="tx1"/>
                </a:solidFill>
              </a:rPr>
              <a:t>Personal contacts</a:t>
            </a:r>
          </a:p>
          <a:p>
            <a:r>
              <a:rPr lang="en-US" sz="1200" dirty="0">
                <a:solidFill>
                  <a:schemeClr val="tx1"/>
                </a:solidFill>
              </a:rPr>
              <a:t>Internal directory</a:t>
            </a:r>
          </a:p>
          <a:p>
            <a:r>
              <a:rPr lang="en-US" sz="1200" dirty="0">
                <a:solidFill>
                  <a:schemeClr val="tx1"/>
                </a:solidFill>
              </a:rPr>
              <a:t>System directory</a:t>
            </a:r>
          </a:p>
          <a:p>
            <a:r>
              <a:rPr lang="en-US" sz="1200" dirty="0">
                <a:solidFill>
                  <a:schemeClr val="tx1"/>
                </a:solidFill>
              </a:rPr>
              <a:t>Global directory</a:t>
            </a:r>
            <a:endParaRPr lang="LID4096" sz="1200" dirty="0">
              <a:solidFill>
                <a:schemeClr val="tx1"/>
              </a:solidFill>
            </a:endParaRPr>
          </a:p>
        </p:txBody>
      </p:sp>
      <p:pic>
        <p:nvPicPr>
          <p:cNvPr id="8" name="Graphic 7">
            <a:hlinkClick r:id="rId3" action="ppaction://hlinksldjump"/>
            <a:extLst>
              <a:ext uri="{FF2B5EF4-FFF2-40B4-BE49-F238E27FC236}">
                <a16:creationId xmlns:a16="http://schemas.microsoft.com/office/drawing/2014/main" id="{FBCB7C6F-99DA-4D22-A603-73CFB0EA0D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6384" y="5838430"/>
            <a:ext cx="360000" cy="360000"/>
          </a:xfrm>
          <a:prstGeom prst="rect">
            <a:avLst/>
          </a:prstGeom>
        </p:spPr>
      </p:pic>
      <p:pic>
        <p:nvPicPr>
          <p:cNvPr id="9" name="Graphic 8">
            <a:hlinkClick r:id="rId5" action="ppaction://hlinksldjump"/>
            <a:extLst>
              <a:ext uri="{FF2B5EF4-FFF2-40B4-BE49-F238E27FC236}">
                <a16:creationId xmlns:a16="http://schemas.microsoft.com/office/drawing/2014/main" id="{1B875007-668C-4BE1-9234-AFB814E295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384" y="5838430"/>
            <a:ext cx="360000" cy="360000"/>
          </a:xfrm>
          <a:prstGeom prst="rect">
            <a:avLst/>
          </a:prstGeom>
        </p:spPr>
      </p:pic>
      <p:pic>
        <p:nvPicPr>
          <p:cNvPr id="41" name="Picture 40">
            <a:extLst>
              <a:ext uri="{FF2B5EF4-FFF2-40B4-BE49-F238E27FC236}">
                <a16:creationId xmlns:a16="http://schemas.microsoft.com/office/drawing/2014/main" id="{696ACAA4-5B5E-4B67-A862-51164B2770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9525" y="1750817"/>
            <a:ext cx="7679471" cy="3929693"/>
          </a:xfrm>
          <a:prstGeom prst="rect">
            <a:avLst/>
          </a:prstGeom>
        </p:spPr>
      </p:pic>
      <p:sp>
        <p:nvSpPr>
          <p:cNvPr id="43" name="Rectangle 42">
            <a:extLst>
              <a:ext uri="{FF2B5EF4-FFF2-40B4-BE49-F238E27FC236}">
                <a16:creationId xmlns:a16="http://schemas.microsoft.com/office/drawing/2014/main" id="{B9C20994-9E1C-46FD-8A1C-0AEC5363AC94}"/>
              </a:ext>
            </a:extLst>
          </p:cNvPr>
          <p:cNvSpPr/>
          <p:nvPr/>
        </p:nvSpPr>
        <p:spPr>
          <a:xfrm>
            <a:off x="5297387" y="1017333"/>
            <a:ext cx="1674946" cy="369332"/>
          </a:xfrm>
          <a:prstGeom prst="rect">
            <a:avLst/>
          </a:prstGeom>
        </p:spPr>
        <p:txBody>
          <a:bodyPr wrap="none">
            <a:spAutoFit/>
          </a:bodyPr>
          <a:lstStyle/>
          <a:p>
            <a:pPr algn="ctr"/>
            <a:r>
              <a:rPr lang="da-DK" b="1" dirty="0"/>
              <a:t>myPortal Smart</a:t>
            </a:r>
            <a:endParaRPr lang="LID4096" b="1"/>
          </a:p>
        </p:txBody>
      </p:sp>
      <p:sp>
        <p:nvSpPr>
          <p:cNvPr id="47" name="Rectangle: Rounded Corners 46">
            <a:extLst>
              <a:ext uri="{FF2B5EF4-FFF2-40B4-BE49-F238E27FC236}">
                <a16:creationId xmlns:a16="http://schemas.microsoft.com/office/drawing/2014/main" id="{6A8B1C04-41B9-4410-AF64-A46C794EB458}"/>
              </a:ext>
            </a:extLst>
          </p:cNvPr>
          <p:cNvSpPr/>
          <p:nvPr/>
        </p:nvSpPr>
        <p:spPr>
          <a:xfrm>
            <a:off x="9582764" y="4352276"/>
            <a:ext cx="1909230" cy="919629"/>
          </a:xfrm>
          <a:prstGeom prst="round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rPr>
              <a:t>Settings made here will automatically be transferred to myPortal to go and the same applies to settings made in myPortal to go.</a:t>
            </a:r>
            <a:endParaRPr lang="LID4096" sz="1000" dirty="0">
              <a:solidFill>
                <a:schemeClr val="tx1"/>
              </a:solidFill>
            </a:endParaRPr>
          </a:p>
        </p:txBody>
      </p:sp>
      <p:pic>
        <p:nvPicPr>
          <p:cNvPr id="14" name="Picture 13">
            <a:extLst>
              <a:ext uri="{FF2B5EF4-FFF2-40B4-BE49-F238E27FC236}">
                <a16:creationId xmlns:a16="http://schemas.microsoft.com/office/drawing/2014/main" id="{1B4FEA4B-6530-49E3-B6CB-D54FE65F819A}"/>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5170908" y="2109098"/>
            <a:ext cx="1843200" cy="2683139"/>
          </a:xfrm>
          <a:prstGeom prst="rect">
            <a:avLst/>
          </a:prstGeom>
        </p:spPr>
      </p:pic>
    </p:spTree>
    <p:extLst>
      <p:ext uri="{BB962C8B-B14F-4D97-AF65-F5344CB8AC3E}">
        <p14:creationId xmlns:p14="http://schemas.microsoft.com/office/powerpoint/2010/main" val="3684279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3444</TotalTime>
  <Words>2067</Words>
  <Application>Microsoft Office PowerPoint</Application>
  <PresentationFormat>Widescreen</PresentationFormat>
  <Paragraphs>424</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Company X and Unify presents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Tommy Jørgensen, ALSO</dc:creator>
  <cp:keywords>ALSO A/S Presentation</cp:keywords>
  <cp:lastModifiedBy>Tommy Jørgensen, ALSO</cp:lastModifiedBy>
  <cp:revision>429</cp:revision>
  <dcterms:created xsi:type="dcterms:W3CDTF">2018-01-31T09:45:05Z</dcterms:created>
  <dcterms:modified xsi:type="dcterms:W3CDTF">2018-08-16T08:49:53Z</dcterms:modified>
  <cp:category>Unify</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dbef4c5-c818-41ba-ac89-c164c445b051_Enabled">
    <vt:lpwstr>True</vt:lpwstr>
  </property>
  <property fmtid="{D5CDD505-2E9C-101B-9397-08002B2CF9AE}" pid="3" name="MSIP_Label_8dbef4c5-c818-41ba-ac89-c164c445b051_SiteId">
    <vt:lpwstr>95924808-3044-4177-9c1b-713746ffab95</vt:lpwstr>
  </property>
  <property fmtid="{D5CDD505-2E9C-101B-9397-08002B2CF9AE}" pid="4" name="MSIP_Label_8dbef4c5-c818-41ba-ac89-c164c445b051_Ref">
    <vt:lpwstr>https://api.informationprotection.azure.com/api/95924808-3044-4177-9c1b-713746ffab95</vt:lpwstr>
  </property>
  <property fmtid="{D5CDD505-2E9C-101B-9397-08002B2CF9AE}" pid="5" name="MSIP_Label_8dbef4c5-c818-41ba-ac89-c164c445b051_Owner">
    <vt:lpwstr>Tommy.Jorgensen@also.com</vt:lpwstr>
  </property>
  <property fmtid="{D5CDD505-2E9C-101B-9397-08002B2CF9AE}" pid="6" name="MSIP_Label_8dbef4c5-c818-41ba-ac89-c164c445b051_SetDate">
    <vt:lpwstr>2018-03-15T15:56:13.7616605+01:00</vt:lpwstr>
  </property>
  <property fmtid="{D5CDD505-2E9C-101B-9397-08002B2CF9AE}" pid="7" name="MSIP_Label_8dbef4c5-c818-41ba-ac89-c164c445b051_Name">
    <vt:lpwstr>General</vt:lpwstr>
  </property>
  <property fmtid="{D5CDD505-2E9C-101B-9397-08002B2CF9AE}" pid="8" name="MSIP_Label_8dbef4c5-c818-41ba-ac89-c164c445b051_Application">
    <vt:lpwstr>Microsoft Azure Information Protection</vt:lpwstr>
  </property>
  <property fmtid="{D5CDD505-2E9C-101B-9397-08002B2CF9AE}" pid="9" name="MSIP_Label_8dbef4c5-c818-41ba-ac89-c164c445b051_Extended_MSFT_Method">
    <vt:lpwstr>Automatic</vt:lpwstr>
  </property>
  <property fmtid="{D5CDD505-2E9C-101B-9397-08002B2CF9AE}" pid="10" name="Sensitivity">
    <vt:lpwstr>General</vt:lpwstr>
  </property>
</Properties>
</file>