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144000" cy="5143500" type="screen16x9"/>
  <p:notesSz cx="6934200" cy="922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8C9C7"/>
    <a:srgbClr val="CC6600"/>
    <a:srgbClr val="0076CE"/>
    <a:srgbClr val="EEEEEE"/>
    <a:srgbClr val="B7295A"/>
    <a:srgbClr val="41B6E6"/>
    <a:srgbClr val="00447C"/>
    <a:srgbClr val="42AE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12" autoAdjust="0"/>
  </p:normalViewPr>
  <p:slideViewPr>
    <p:cSldViewPr showGuides="1">
      <p:cViewPr varScale="1">
        <p:scale>
          <a:sx n="145" d="100"/>
          <a:sy n="145" d="100"/>
        </p:scale>
        <p:origin x="546" y="120"/>
      </p:cViewPr>
      <p:guideLst>
        <p:guide pos="324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79" d="100"/>
          <a:sy n="79" d="100"/>
        </p:scale>
        <p:origin x="3730" y="2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spcBef>
        <a:spcPts val="0"/>
      </a:spcBef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5143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8572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–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2001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▪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5430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0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3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54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378" y="2254304"/>
            <a:ext cx="5093208" cy="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80060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8575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8975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7220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228975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5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3857667" y="5023059"/>
            <a:ext cx="7694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5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5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3957049" y="5023059"/>
            <a:ext cx="11381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5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7EE96EF-2B81-498E-9CBF-05E3F80DF261}"/>
              </a:ext>
            </a:extLst>
          </p:cNvPr>
          <p:cNvSpPr txBox="1"/>
          <p:nvPr userDrawn="1"/>
        </p:nvSpPr>
        <p:spPr>
          <a:xfrm>
            <a:off x="0" y="49324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7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62" r:id="rId3"/>
    <p:sldLayoutId id="2147483673" r:id="rId4"/>
    <p:sldLayoutId id="2147483672" r:id="rId5"/>
    <p:sldLayoutId id="2147483713" r:id="rId6"/>
    <p:sldLayoutId id="2147483724" r:id="rId7"/>
    <p:sldLayoutId id="2147483725" r:id="rId8"/>
    <p:sldLayoutId id="2147483726" r:id="rId9"/>
    <p:sldLayoutId id="2147483667" r:id="rId10"/>
    <p:sldLayoutId id="2147483689" r:id="rId11"/>
    <p:sldLayoutId id="2147483663" r:id="rId12"/>
    <p:sldLayoutId id="2147483678" r:id="rId13"/>
    <p:sldLayoutId id="2147483680" r:id="rId14"/>
    <p:sldLayoutId id="2147483681" r:id="rId15"/>
    <p:sldLayoutId id="2147483715" r:id="rId16"/>
    <p:sldLayoutId id="214748372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180" userDrawn="1">
          <p15:clr>
            <a:srgbClr val="F26B43"/>
          </p15:clr>
        </p15:guide>
        <p15:guide id="4" pos="5580" userDrawn="1">
          <p15:clr>
            <a:srgbClr val="F26B43"/>
          </p15:clr>
        </p15:guide>
        <p15:guide id="5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huey_sze_loeh@dell.com" TargetMode="External"/><Relationship Id="rId13" Type="http://schemas.openxmlformats.org/officeDocument/2006/relationships/hyperlink" Target="https://www.dellemc.com/resources/en-us/asset/brochures/services/prosupport_enterprise_suite_brochure.pdf" TargetMode="External"/><Relationship Id="rId3" Type="http://schemas.openxmlformats.org/officeDocument/2006/relationships/hyperlink" Target="mailto:chris_berrean@dell.com" TargetMode="External"/><Relationship Id="rId7" Type="http://schemas.openxmlformats.org/officeDocument/2006/relationships/hyperlink" Target="mailto:Declan_Ward@dell.com" TargetMode="External"/><Relationship Id="rId12" Type="http://schemas.openxmlformats.org/officeDocument/2006/relationships/hyperlink" Target="https://www.dell.com/learn/us/en/14/legal_docs/prosupport-for-enterprise-sd-en.pdf" TargetMode="External"/><Relationship Id="rId2" Type="http://schemas.openxmlformats.org/officeDocument/2006/relationships/hyperlink" Target="mailto:susanne_franks@dell.co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lassandro_zardo@dell.com" TargetMode="External"/><Relationship Id="rId11" Type="http://schemas.openxmlformats.org/officeDocument/2006/relationships/hyperlink" Target="https://www.dellemc.com/resources/en-us/auth/asset/offering-overview-documents/services/ProSupport_for_Enterprise_Dell_EMC_Data_Sheet.pdf" TargetMode="External"/><Relationship Id="rId5" Type="http://schemas.openxmlformats.org/officeDocument/2006/relationships/hyperlink" Target="mailto:elizabeth_whitaker@dell.com" TargetMode="External"/><Relationship Id="rId15" Type="http://schemas.openxmlformats.org/officeDocument/2006/relationships/hyperlink" Target="https://www.dell.com/learn/us/en/uscorp1/service-contracts-support-services" TargetMode="External"/><Relationship Id="rId10" Type="http://schemas.openxmlformats.org/officeDocument/2006/relationships/hyperlink" Target="https://www.dellemc.com/resources/en-us/auth/asset/presentations/services/Dell_EMC_ProSupport_for_Enterprise_customer_presentation.pptx" TargetMode="External"/><Relationship Id="rId4" Type="http://schemas.openxmlformats.org/officeDocument/2006/relationships/hyperlink" Target="mailto:erika_f@dell.com" TargetMode="External"/><Relationship Id="rId9" Type="http://schemas.openxmlformats.org/officeDocument/2006/relationships/hyperlink" Target="mailto:phil.lora@dell.com" TargetMode="External"/><Relationship Id="rId14" Type="http://schemas.openxmlformats.org/officeDocument/2006/relationships/hyperlink" Target="https://www.delltechnologies.com/en-us/services/support-services/prosupport-enterprise-suite.htm#accordion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4D762-BC97-484C-8304-3F4E1D79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Mangal" panose="020B0502040204020203" pitchFamily="18" charset="0"/>
              </a:rPr>
              <a:t>ProSupport for Enterprise | Sales Card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36A90-E973-4BA7-A1A6-B83B0363843C}"/>
              </a:ext>
            </a:extLst>
          </p:cNvPr>
          <p:cNvSpPr txBox="1"/>
          <p:nvPr/>
        </p:nvSpPr>
        <p:spPr>
          <a:xfrm>
            <a:off x="2784356" y="666750"/>
            <a:ext cx="14939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My customer needs…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43C1FE-6180-461F-A51E-69F055473A95}"/>
              </a:ext>
            </a:extLst>
          </p:cNvPr>
          <p:cNvGrpSpPr/>
          <p:nvPr/>
        </p:nvGrpSpPr>
        <p:grpSpPr>
          <a:xfrm>
            <a:off x="2781300" y="893397"/>
            <a:ext cx="3581401" cy="1223005"/>
            <a:chOff x="1066800" y="893397"/>
            <a:chExt cx="3581401" cy="12230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DB0B25-F7F9-49E7-9F7E-E924B3D01C10}"/>
                </a:ext>
              </a:extLst>
            </p:cNvPr>
            <p:cNvSpPr/>
            <p:nvPr/>
          </p:nvSpPr>
          <p:spPr>
            <a:xfrm>
              <a:off x="1066800" y="893397"/>
              <a:ext cx="1752600" cy="365760"/>
            </a:xfrm>
            <a:prstGeom prst="rect">
              <a:avLst/>
            </a:prstGeom>
            <a:solidFill>
              <a:srgbClr val="C8C9C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24x7 hardware and software support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8DAE6E-9275-4916-B911-7F89D6819084}"/>
                </a:ext>
              </a:extLst>
            </p:cNvPr>
            <p:cNvSpPr/>
            <p:nvPr/>
          </p:nvSpPr>
          <p:spPr>
            <a:xfrm>
              <a:off x="2895600" y="893397"/>
              <a:ext cx="1752600" cy="365760"/>
            </a:xfrm>
            <a:prstGeom prst="rect">
              <a:avLst/>
            </a:prstGeom>
            <a:solidFill>
              <a:srgbClr val="C8C9C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Access to Software updates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A21EEE-D433-4023-AAFE-73B4A1AA88DC}"/>
                </a:ext>
              </a:extLst>
            </p:cNvPr>
            <p:cNvSpPr/>
            <p:nvPr/>
          </p:nvSpPr>
          <p:spPr>
            <a:xfrm>
              <a:off x="1066800" y="1319391"/>
              <a:ext cx="1752600" cy="365760"/>
            </a:xfrm>
            <a:prstGeom prst="rect">
              <a:avLst/>
            </a:prstGeom>
            <a:solidFill>
              <a:srgbClr val="C8C9C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Online support tools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D831F9-3793-44B9-85D9-344126A98CD8}"/>
                </a:ext>
              </a:extLst>
            </p:cNvPr>
            <p:cNvSpPr/>
            <p:nvPr/>
          </p:nvSpPr>
          <p:spPr>
            <a:xfrm>
              <a:off x="2895600" y="1319391"/>
              <a:ext cx="1752600" cy="365760"/>
            </a:xfrm>
            <a:prstGeom prst="rect">
              <a:avLst/>
            </a:prstGeom>
            <a:solidFill>
              <a:srgbClr val="C8C9C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3</a:t>
              </a:r>
              <a:r>
                <a:rPr lang="en-US" sz="1050" baseline="30000" dirty="0">
                  <a:solidFill>
                    <a:schemeClr val="tx1"/>
                  </a:solidFill>
                </a:rPr>
                <a:t>rd</a:t>
              </a:r>
              <a:r>
                <a:rPr lang="en-US" sz="1050" dirty="0">
                  <a:solidFill>
                    <a:schemeClr val="tx1"/>
                  </a:solidFill>
                </a:rPr>
                <a:t> party collaborative support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DDE197-158F-479E-A8D5-09EFEEBEAF03}"/>
                </a:ext>
              </a:extLst>
            </p:cNvPr>
            <p:cNvSpPr/>
            <p:nvPr/>
          </p:nvSpPr>
          <p:spPr>
            <a:xfrm>
              <a:off x="1066801" y="1750642"/>
              <a:ext cx="3581400" cy="365760"/>
            </a:xfrm>
            <a:prstGeom prst="rect">
              <a:avLst/>
            </a:prstGeom>
            <a:solidFill>
              <a:srgbClr val="C8C9C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Choice of 4 hour or next business day                      onsite hardware support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A46D2F-387F-4D12-A2B3-BCF53A147862}"/>
              </a:ext>
            </a:extLst>
          </p:cNvPr>
          <p:cNvGrpSpPr/>
          <p:nvPr/>
        </p:nvGrpSpPr>
        <p:grpSpPr>
          <a:xfrm>
            <a:off x="3291840" y="1809750"/>
            <a:ext cx="2560320" cy="2560320"/>
            <a:chOff x="1630680" y="1809750"/>
            <a:chExt cx="2560320" cy="2560320"/>
          </a:xfrm>
        </p:grpSpPr>
        <p:pic>
          <p:nvPicPr>
            <p:cNvPr id="7" name="Graphic 6" descr="Filter">
              <a:extLst>
                <a:ext uri="{FF2B5EF4-FFF2-40B4-BE49-F238E27FC236}">
                  <a16:creationId xmlns:a16="http://schemas.microsoft.com/office/drawing/2014/main" id="{CD82AA9F-D5D0-427D-92B1-FF733186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0680" y="1809750"/>
              <a:ext cx="2560320" cy="2560320"/>
            </a:xfrm>
            <a:prstGeom prst="rect">
              <a:avLst/>
            </a:prstGeom>
            <a:effectLst>
              <a:outerShdw blurRad="190500" dist="1905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Graphic 18" descr="Line arrow Straight">
              <a:extLst>
                <a:ext uri="{FF2B5EF4-FFF2-40B4-BE49-F238E27FC236}">
                  <a16:creationId xmlns:a16="http://schemas.microsoft.com/office/drawing/2014/main" id="{2748E20E-A43D-4CD3-9CC9-54E632A1A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2545080" y="2266951"/>
              <a:ext cx="731520" cy="73152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4F16CD-9071-440C-AD79-E18B40414FE3}"/>
                </a:ext>
              </a:extLst>
            </p:cNvPr>
            <p:cNvSpPr/>
            <p:nvPr/>
          </p:nvSpPr>
          <p:spPr>
            <a:xfrm>
              <a:off x="1859280" y="4050030"/>
              <a:ext cx="2103120" cy="27432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152400" dist="139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ProSupport for Enterprise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F43435E-603A-4832-B79D-28C628A42157}"/>
              </a:ext>
            </a:extLst>
          </p:cNvPr>
          <p:cNvSpPr/>
          <p:nvPr/>
        </p:nvSpPr>
        <p:spPr>
          <a:xfrm>
            <a:off x="6874847" y="746376"/>
            <a:ext cx="2011680" cy="1371600"/>
          </a:xfrm>
          <a:prstGeom prst="roundRect">
            <a:avLst>
              <a:gd name="adj" fmla="val 3596"/>
            </a:avLst>
          </a:prstGeom>
          <a:solidFill>
            <a:srgbClr val="80808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ts val="450"/>
              </a:spcBef>
              <a:buClr>
                <a:srgbClr val="0085C3"/>
              </a:buClr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“ProSupport for Enterprise is comprehensive 24x7 support offering access to highly trained experts around the clock and around the globe to address your IT needs, minimize disruptions and maintain a high level of productivity.”</a:t>
            </a:r>
          </a:p>
        </p:txBody>
      </p:sp>
      <p:sp>
        <p:nvSpPr>
          <p:cNvPr id="24" name="Rounded Rectangle 91">
            <a:extLst>
              <a:ext uri="{FF2B5EF4-FFF2-40B4-BE49-F238E27FC236}">
                <a16:creationId xmlns:a16="http://schemas.microsoft.com/office/drawing/2014/main" id="{90C98E12-3FA9-41A4-99D8-79F715499B55}"/>
              </a:ext>
            </a:extLst>
          </p:cNvPr>
          <p:cNvSpPr/>
          <p:nvPr/>
        </p:nvSpPr>
        <p:spPr>
          <a:xfrm>
            <a:off x="247255" y="742950"/>
            <a:ext cx="1995599" cy="1828800"/>
          </a:xfrm>
          <a:prstGeom prst="roundRect">
            <a:avLst>
              <a:gd name="adj" fmla="val 2206"/>
            </a:avLst>
          </a:prstGeom>
          <a:solidFill>
            <a:srgbClr val="808080"/>
          </a:solidFill>
          <a:effectLst/>
        </p:spPr>
        <p:txBody>
          <a:bodyPr wrap="square" lIns="137160" tIns="102870" rIns="102870" bIns="1028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8FEDDF-FECD-4FA9-8944-910ED06C7E48}"/>
              </a:ext>
            </a:extLst>
          </p:cNvPr>
          <p:cNvSpPr txBox="1"/>
          <p:nvPr/>
        </p:nvSpPr>
        <p:spPr>
          <a:xfrm>
            <a:off x="271721" y="1496194"/>
            <a:ext cx="191422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ct val="150000"/>
            </a:pPr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Dell Technologies infrastructure solution equipment is going to be in production, but it’s </a:t>
            </a: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supporting our business critical workloads.</a:t>
            </a:r>
            <a:endParaRPr lang="en-US" sz="7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37D38-8FC4-42D1-8D3D-DBB63E5692B4}"/>
              </a:ext>
            </a:extLst>
          </p:cNvPr>
          <p:cNvSpPr txBox="1"/>
          <p:nvPr/>
        </p:nvSpPr>
        <p:spPr>
          <a:xfrm>
            <a:off x="283583" y="1904380"/>
            <a:ext cx="1914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85C3"/>
              </a:buClr>
            </a:pPr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We’d like to be able to get replacement hardware within 4 hours.</a:t>
            </a:r>
            <a:endParaRPr lang="en-US" sz="7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514E4-0A81-4A55-BD5A-BF5AF6A5F47D}"/>
              </a:ext>
            </a:extLst>
          </p:cNvPr>
          <p:cNvSpPr txBox="1"/>
          <p:nvPr/>
        </p:nvSpPr>
        <p:spPr>
          <a:xfrm>
            <a:off x="290052" y="2195468"/>
            <a:ext cx="1914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SzPct val="150000"/>
            </a:pPr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be able to access the latest software updates.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EF629-8733-46DF-9531-4208CB74A67A}"/>
              </a:ext>
            </a:extLst>
          </p:cNvPr>
          <p:cNvSpPr txBox="1"/>
          <p:nvPr/>
        </p:nvSpPr>
        <p:spPr>
          <a:xfrm>
            <a:off x="257473" y="819150"/>
            <a:ext cx="2028527" cy="22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85C3"/>
              </a:buClr>
            </a:pPr>
            <a:r>
              <a:rPr lang="en-US" sz="975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for…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D0DA33-4110-44D5-AC17-6A4A03F02638}"/>
              </a:ext>
            </a:extLst>
          </p:cNvPr>
          <p:cNvCxnSpPr/>
          <p:nvPr/>
        </p:nvCxnSpPr>
        <p:spPr>
          <a:xfrm flipV="1">
            <a:off x="307479" y="1013049"/>
            <a:ext cx="1817370" cy="386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E5C797-01F0-4483-8960-DD13348CA445}"/>
              </a:ext>
            </a:extLst>
          </p:cNvPr>
          <p:cNvSpPr txBox="1"/>
          <p:nvPr/>
        </p:nvSpPr>
        <p:spPr>
          <a:xfrm>
            <a:off x="269322" y="1088009"/>
            <a:ext cx="191422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ct val="150000"/>
            </a:pPr>
            <a:r>
              <a: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able to support our Dell EMC products.  We need 24x7 access to technical support.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D09C50-ED16-4516-9598-67B05A278D6D}"/>
              </a:ext>
            </a:extLst>
          </p:cNvPr>
          <p:cNvGrpSpPr/>
          <p:nvPr/>
        </p:nvGrpSpPr>
        <p:grpSpPr>
          <a:xfrm>
            <a:off x="6874084" y="2237501"/>
            <a:ext cx="2038745" cy="2165978"/>
            <a:chOff x="6861522" y="2957592"/>
            <a:chExt cx="2038745" cy="21659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A5F74A-D58B-4F76-9C24-293ABF9686DB}"/>
                </a:ext>
              </a:extLst>
            </p:cNvPr>
            <p:cNvGrpSpPr/>
            <p:nvPr/>
          </p:nvGrpSpPr>
          <p:grpSpPr>
            <a:xfrm>
              <a:off x="6861522" y="2957592"/>
              <a:ext cx="2038745" cy="1950720"/>
              <a:chOff x="6861522" y="2907030"/>
              <a:chExt cx="2038745" cy="1950720"/>
            </a:xfrm>
          </p:grpSpPr>
          <p:sp>
            <p:nvSpPr>
              <p:cNvPr id="37" name="Rounded Rectangle 91">
                <a:extLst>
                  <a:ext uri="{FF2B5EF4-FFF2-40B4-BE49-F238E27FC236}">
                    <a16:creationId xmlns:a16="http://schemas.microsoft.com/office/drawing/2014/main" id="{1DD6312E-4F41-44D9-9AB7-FB374ACF47EF}"/>
                  </a:ext>
                </a:extLst>
              </p:cNvPr>
              <p:cNvSpPr/>
              <p:nvPr/>
            </p:nvSpPr>
            <p:spPr>
              <a:xfrm>
                <a:off x="6861522" y="2907030"/>
                <a:ext cx="1995599" cy="1950720"/>
              </a:xfrm>
              <a:prstGeom prst="roundRect">
                <a:avLst>
                  <a:gd name="adj" fmla="val 2206"/>
                </a:avLst>
              </a:prstGeom>
              <a:solidFill>
                <a:srgbClr val="808080"/>
              </a:solidFill>
              <a:effectLst/>
            </p:spPr>
            <p:txBody>
              <a:bodyPr wrap="square" lIns="137160" tIns="102870" rIns="102870" bIns="10287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endParaRPr lang="en-US" sz="15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7C09CF-F71B-46E0-9838-4A28211027AA}"/>
                  </a:ext>
                </a:extLst>
              </p:cNvPr>
              <p:cNvSpPr txBox="1"/>
              <p:nvPr/>
            </p:nvSpPr>
            <p:spPr>
              <a:xfrm>
                <a:off x="6871740" y="2983230"/>
                <a:ext cx="2028527" cy="22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buClr>
                    <a:srgbClr val="0085C3"/>
                  </a:buClr>
                </a:pPr>
                <a:r>
                  <a:rPr lang="en-US" sz="975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STOP!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CA5A85F-D403-40A0-94DA-706E2D912913}"/>
                  </a:ext>
                </a:extLst>
              </p:cNvPr>
              <p:cNvCxnSpPr/>
              <p:nvPr/>
            </p:nvCxnSpPr>
            <p:spPr>
              <a:xfrm flipV="1">
                <a:off x="6921746" y="3177129"/>
                <a:ext cx="1817370" cy="3862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1C1811-6E18-4A52-A600-C37EDFDC2BC3}"/>
                  </a:ext>
                </a:extLst>
              </p:cNvPr>
              <p:cNvSpPr txBox="1"/>
              <p:nvPr/>
            </p:nvSpPr>
            <p:spPr>
              <a:xfrm>
                <a:off x="6883589" y="3211498"/>
                <a:ext cx="1914227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750"/>
                  </a:spcBef>
                  <a:buClr>
                    <a:srgbClr val="FFFFFF"/>
                  </a:buClr>
                  <a:buSzPct val="150000"/>
                </a:pPr>
                <a:r>
                  <a:rPr lang="en-US" sz="7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the customer is using their Dell Technologies infrastructure to support business critical applications and workloads, we recommend ProSupport Plus for Enterprise, which adds the following: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BC39E2-BDB2-43FC-AA18-ECA7210E9353}"/>
                </a:ext>
              </a:extLst>
            </p:cNvPr>
            <p:cNvSpPr txBox="1"/>
            <p:nvPr/>
          </p:nvSpPr>
          <p:spPr>
            <a:xfrm>
              <a:off x="6883588" y="3901441"/>
              <a:ext cx="1914227" cy="122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assigned Service Account Manager</a:t>
              </a:r>
            </a:p>
            <a:p>
              <a:pPr marL="171450" indent="-171450"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access to specialized support experts</a:t>
              </a:r>
            </a:p>
            <a:p>
              <a:pPr marL="171450" indent="-171450"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750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party software support</a:t>
              </a:r>
            </a:p>
            <a:p>
              <a:pPr marL="171450" indent="-171450"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Automated, proactive and predictive support</a:t>
              </a:r>
            </a:p>
            <a:p>
              <a:pPr marL="171450" indent="-171450"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Semiannual system maintenance</a:t>
              </a:r>
            </a:p>
            <a:p>
              <a:pPr marL="171450" indent="-171450">
                <a:lnSpc>
                  <a:spcPct val="90000"/>
                </a:lnSpc>
                <a:spcBef>
                  <a:spcPts val="750"/>
                </a:spcBef>
                <a:buClr>
                  <a:srgbClr val="FFFFFF"/>
                </a:buClr>
                <a:buSzPct val="150000"/>
                <a:buFont typeface="Arial" panose="020B0604020202020204" pitchFamily="34" charset="0"/>
                <a:buChar char="•"/>
              </a:pPr>
              <a:endPara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Graphic 48" descr="Warning">
            <a:extLst>
              <a:ext uri="{FF2B5EF4-FFF2-40B4-BE49-F238E27FC236}">
                <a16:creationId xmlns:a16="http://schemas.microsoft.com/office/drawing/2014/main" id="{C3E290CE-62E4-490E-B354-30AD48528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7687" y="2861310"/>
            <a:ext cx="457200" cy="457200"/>
          </a:xfrm>
          <a:prstGeom prst="rect">
            <a:avLst/>
          </a:prstGeom>
          <a:effectLst>
            <a:outerShdw blurRad="215900" dist="127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413F2C-4FBE-4A53-AFF3-6D800F4A9332}"/>
              </a:ext>
            </a:extLst>
          </p:cNvPr>
          <p:cNvGrpSpPr/>
          <p:nvPr/>
        </p:nvGrpSpPr>
        <p:grpSpPr>
          <a:xfrm>
            <a:off x="535094" y="3501994"/>
            <a:ext cx="3732106" cy="1535612"/>
            <a:chOff x="76200" y="2952750"/>
            <a:chExt cx="3732106" cy="1535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3355E5-908B-44B6-AAA2-2A5E014439B8}"/>
                </a:ext>
              </a:extLst>
            </p:cNvPr>
            <p:cNvSpPr txBox="1"/>
            <p:nvPr/>
          </p:nvSpPr>
          <p:spPr>
            <a:xfrm>
              <a:off x="104986" y="3135237"/>
              <a:ext cx="3703320" cy="1353125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Managers: </a:t>
              </a:r>
              <a:r>
                <a:rPr lang="en-US" sz="900" dirty="0">
                  <a:solidFill>
                    <a:schemeClr val="bg2"/>
                  </a:solidFill>
                  <a:hlinkClick r:id="rId2"/>
                </a:rPr>
                <a:t>Susie Franks</a:t>
              </a:r>
              <a:r>
                <a:rPr lang="en-US" sz="900" dirty="0">
                  <a:solidFill>
                    <a:schemeClr val="bg2"/>
                  </a:solidFill>
                </a:rPr>
                <a:t>, </a:t>
              </a:r>
              <a:r>
                <a:rPr lang="en-US" sz="900" dirty="0">
                  <a:solidFill>
                    <a:schemeClr val="bg2"/>
                  </a:solidFill>
                  <a:hlinkClick r:id="rId3"/>
                </a:rPr>
                <a:t>Chris Berrean</a:t>
              </a:r>
              <a:r>
                <a:rPr lang="en-US" sz="900" b="1" dirty="0">
                  <a:solidFill>
                    <a:schemeClr val="bg2"/>
                  </a:solidFill>
                  <a:hlinkClick r:id="rId3"/>
                </a:rPr>
                <a:t> 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 regional contacts: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Erika Flores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Elizabeth Whitaker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LATAM: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Alassandro Zardo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EMEA: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Declan Ward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APJC: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/>
                </a:rPr>
                <a:t>Huey Sze Loeh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Marketing: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Phil Lora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995380-5E74-4BEE-AB4A-A9587B91178A}"/>
                </a:ext>
              </a:extLst>
            </p:cNvPr>
            <p:cNvSpPr txBox="1"/>
            <p:nvPr/>
          </p:nvSpPr>
          <p:spPr>
            <a:xfrm>
              <a:off x="76200" y="2952750"/>
              <a:ext cx="1880446" cy="2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0085C3"/>
                </a:buClr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Contacts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367831-408D-475A-AE9E-FFAA93D3F462}"/>
                </a:ext>
              </a:extLst>
            </p:cNvPr>
            <p:cNvCxnSpPr/>
            <p:nvPr/>
          </p:nvCxnSpPr>
          <p:spPr>
            <a:xfrm>
              <a:off x="132801" y="3131050"/>
              <a:ext cx="3154680" cy="0"/>
            </a:xfrm>
            <a:prstGeom prst="line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EACA63-8FCB-45CD-AC74-3184D6F63C8F}"/>
              </a:ext>
            </a:extLst>
          </p:cNvPr>
          <p:cNvGrpSpPr/>
          <p:nvPr/>
        </p:nvGrpSpPr>
        <p:grpSpPr>
          <a:xfrm>
            <a:off x="4724400" y="3486150"/>
            <a:ext cx="3759922" cy="1570107"/>
            <a:chOff x="4743998" y="2952750"/>
            <a:chExt cx="3759922" cy="1570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4DB5FD-ACA6-4F6A-8316-F15D213A8DF6}"/>
                </a:ext>
              </a:extLst>
            </p:cNvPr>
            <p:cNvSpPr txBox="1"/>
            <p:nvPr/>
          </p:nvSpPr>
          <p:spPr>
            <a:xfrm>
              <a:off x="4743998" y="2952750"/>
              <a:ext cx="3154679" cy="2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0085C3"/>
                </a:buClr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Collateral you can use now with your customer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5D34FC-E5A2-40D8-B816-61F649EF8284}"/>
                </a:ext>
              </a:extLst>
            </p:cNvPr>
            <p:cNvCxnSpPr/>
            <p:nvPr/>
          </p:nvCxnSpPr>
          <p:spPr>
            <a:xfrm>
              <a:off x="4800600" y="3131050"/>
              <a:ext cx="3154680" cy="0"/>
            </a:xfrm>
            <a:prstGeom prst="line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BAF25B-D92F-430B-BD63-43892EF0B35C}"/>
                </a:ext>
              </a:extLst>
            </p:cNvPr>
            <p:cNvSpPr txBox="1"/>
            <p:nvPr/>
          </p:nvSpPr>
          <p:spPr>
            <a:xfrm>
              <a:off x="4800600" y="3169732"/>
              <a:ext cx="3703320" cy="1353125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Customer Presentation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/>
                </a:rPr>
                <a:t>Data Sheet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/>
                </a:rPr>
                <a:t>Service Description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ProSupport Enterprise Suite Brochure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ProSupport Enterprise Suite Learn Page</a:t>
              </a:r>
              <a:endPara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8BD6B8-7A57-4458-A5D4-DF1CC060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30843"/>
              </p:ext>
            </p:extLst>
          </p:nvPr>
        </p:nvGraphicFramePr>
        <p:xfrm>
          <a:off x="0" y="1"/>
          <a:ext cx="9138920" cy="29718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6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comparison chart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ProSupport </a:t>
                      </a:r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ProSupport </a:t>
                      </a:r>
                      <a:endParaRPr lang="en-US" sz="110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technical support </a:t>
                      </a:r>
                      <a:endParaRPr lang="en-US" sz="1050" u="none" strike="sngStrike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9x5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24x7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24x7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74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strike="noStrike" kern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products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&amp; Software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&amp;Software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54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Onsite hardware support</a:t>
                      </a:r>
                      <a:endParaRPr lang="en-US" sz="1050" strike="sngStrike" kern="0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business</a:t>
                      </a:r>
                      <a:r>
                        <a:rPr lang="en-US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  <a:r>
                        <a:rPr lang="en-US" sz="900" b="0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business day or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4hr mission critical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business day or 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hr mission critical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strike="noStrike" kern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50" strike="noStrike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050" strike="noStrike" kern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party collaborative assistance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51183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Self-service case initiation and management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61949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software updates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72714"/>
                  </a:ext>
                </a:extLst>
              </a:tr>
              <a:tr h="272451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storage health monitoring, predictive analytics and anomaly detection with CloudIQ and the CloudIQ mobile app</a:t>
                      </a:r>
                      <a:r>
                        <a:rPr lang="en-US" sz="105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87706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access to</a:t>
                      </a:r>
                      <a:r>
                        <a:rPr lang="en-US" sz="1050" kern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specialized support experts</a:t>
                      </a:r>
                      <a:endParaRPr lang="en-US" sz="1050" strike="sngStrike" kern="0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Predictive detection of hardware failures</a:t>
                      </a:r>
                      <a:r>
                        <a:rPr lang="en-US" sz="105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strike="sngStrike" kern="0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0847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i="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50" i="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050" i="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party software support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assigned Service Account Manager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Proactive, personalized assessments and recommendations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63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systems maintenance </a:t>
                      </a:r>
                    </a:p>
                  </a:txBody>
                  <a:tcPr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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B6974CE-E9AD-43A3-8B73-530D83FBCDB8}"/>
              </a:ext>
            </a:extLst>
          </p:cNvPr>
          <p:cNvSpPr txBox="1"/>
          <p:nvPr/>
        </p:nvSpPr>
        <p:spPr>
          <a:xfrm>
            <a:off x="-18627" y="3028950"/>
            <a:ext cx="801303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200"/>
              </a:spcAft>
              <a:buAutoNum type="arabicPeriod"/>
            </a:pPr>
            <a:r>
              <a:rPr lang="en-US" sz="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Onsite Response not available for high-end storage, data protection or converged products with Basic Hardware Support. </a:t>
            </a:r>
          </a:p>
          <a:p>
            <a:pPr marL="228600" indent="-228600">
              <a:spcAft>
                <a:spcPts val="200"/>
              </a:spcAft>
              <a:buAutoNum type="arabicPeriod"/>
            </a:pPr>
            <a:r>
              <a:rPr lang="en-US" sz="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Certain restrictions apply.  View service description for product availability and details.</a:t>
            </a:r>
          </a:p>
          <a:p>
            <a:pPr>
              <a:spcAft>
                <a:spcPts val="200"/>
              </a:spcAft>
            </a:pPr>
            <a:r>
              <a:rPr lang="en-US" sz="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Availability and terms of Dell Technologies Services vary by region and by product.  For more information, please view our </a:t>
            </a:r>
            <a:r>
              <a:rPr lang="en-US" sz="600" dirty="0">
                <a:solidFill>
                  <a:schemeClr val="bg2">
                    <a:lumMod val="50000"/>
                    <a:lumOff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descriptions</a:t>
            </a:r>
            <a:r>
              <a:rPr lang="en-US" sz="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853794"/>
      </p:ext>
    </p:extLst>
  </p:cSld>
  <p:clrMapOvr>
    <a:masterClrMapping/>
  </p:clrMapOvr>
</p:sld>
</file>

<file path=ppt/theme/theme1.xml><?xml version="1.0" encoding="utf-8"?>
<a:theme xmlns:a="http://schemas.openxmlformats.org/drawingml/2006/main" name="2020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163C19A-6F97-46CB-A4DB-209EE5FF66DF}" vid="{2F638D69-5682-46F6-ADFA-49F8A93586E6}"/>
    </a:ext>
  </a:extLst>
</a:theme>
</file>

<file path=ppt/theme/theme2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2020 PPT Template</Template>
  <TotalTime>95</TotalTime>
  <Words>432</Words>
  <Application>Microsoft Office PowerPoint</Application>
  <PresentationFormat>On-screen Show (16:9)</PresentationFormat>
  <Paragraphs>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2020 Dell Tech template</vt:lpstr>
      <vt:lpstr>ProSupport for Enterprise | Sales Card</vt:lpstr>
      <vt:lpstr>PowerPoint Presentation</vt:lpstr>
    </vt:vector>
  </TitlesOfParts>
  <Company>Dell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Card: ProSupport for Enterprise</dc:title>
  <dc:creator>Lora, Phil</dc:creator>
  <cp:lastModifiedBy>Lora, Phil</cp:lastModifiedBy>
  <cp:revision>12</cp:revision>
  <cp:lastPrinted>2018-09-10T14:53:10Z</cp:lastPrinted>
  <dcterms:created xsi:type="dcterms:W3CDTF">2020-04-03T16:10:23Z</dcterms:created>
  <dcterms:modified xsi:type="dcterms:W3CDTF">2021-01-15T17:03:16Z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Phil.Lora@dell.com</vt:lpwstr>
  </property>
  <property fmtid="{D5CDD505-2E9C-101B-9397-08002B2CF9AE}" pid="5" name="MSIP_Label_7de70ee2-0cb4-4d60-aee5-75ef2c4c8a90_SetDate">
    <vt:lpwstr>2020-04-03T16:23:46.4765690Z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2940fbfc-017b-45b4-a774-b243c5c01bd0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Phil.Lora@dell.com</vt:lpwstr>
  </property>
  <property fmtid="{D5CDD505-2E9C-101B-9397-08002B2CF9AE}" pid="13" name="MSIP_Label_da6fab74-d5af-4af7-a9a4-78d84655a626_SetDate">
    <vt:lpwstr>2020-04-03T16:23:46.4765690Z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2940fbfc-017b-45b4-a774-b243c5c01bd0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</Properties>
</file>